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70"/>
  </p:notesMasterIdLst>
  <p:sldIdLst>
    <p:sldId id="259" r:id="rId2"/>
    <p:sldId id="286" r:id="rId3"/>
    <p:sldId id="485" r:id="rId4"/>
    <p:sldId id="487" r:id="rId5"/>
    <p:sldId id="488" r:id="rId6"/>
    <p:sldId id="486" r:id="rId7"/>
    <p:sldId id="491" r:id="rId8"/>
    <p:sldId id="492" r:id="rId9"/>
    <p:sldId id="490" r:id="rId10"/>
    <p:sldId id="493" r:id="rId11"/>
    <p:sldId id="382" r:id="rId12"/>
    <p:sldId id="498" r:id="rId13"/>
    <p:sldId id="496" r:id="rId14"/>
    <p:sldId id="497" r:id="rId15"/>
    <p:sldId id="499" r:id="rId16"/>
    <p:sldId id="500" r:id="rId17"/>
    <p:sldId id="501" r:id="rId18"/>
    <p:sldId id="384" r:id="rId19"/>
    <p:sldId id="386" r:id="rId20"/>
    <p:sldId id="484" r:id="rId21"/>
    <p:sldId id="494" r:id="rId22"/>
    <p:sldId id="390" r:id="rId23"/>
    <p:sldId id="392" r:id="rId24"/>
    <p:sldId id="393" r:id="rId25"/>
    <p:sldId id="394" r:id="rId26"/>
    <p:sldId id="395" r:id="rId27"/>
    <p:sldId id="396" r:id="rId28"/>
    <p:sldId id="398" r:id="rId29"/>
    <p:sldId id="399" r:id="rId30"/>
    <p:sldId id="401" r:id="rId31"/>
    <p:sldId id="402" r:id="rId32"/>
    <p:sldId id="403" r:id="rId33"/>
    <p:sldId id="404" r:id="rId34"/>
    <p:sldId id="405" r:id="rId35"/>
    <p:sldId id="385" r:id="rId36"/>
    <p:sldId id="406" r:id="rId37"/>
    <p:sldId id="407" r:id="rId38"/>
    <p:sldId id="408" r:id="rId39"/>
    <p:sldId id="410" r:id="rId40"/>
    <p:sldId id="412" r:id="rId41"/>
    <p:sldId id="411" r:id="rId42"/>
    <p:sldId id="413" r:id="rId43"/>
    <p:sldId id="414" r:id="rId44"/>
    <p:sldId id="415" r:id="rId45"/>
    <p:sldId id="416" r:id="rId46"/>
    <p:sldId id="417" r:id="rId47"/>
    <p:sldId id="287" r:id="rId48"/>
    <p:sldId id="288" r:id="rId49"/>
    <p:sldId id="418" r:id="rId50"/>
    <p:sldId id="289" r:id="rId51"/>
    <p:sldId id="419" r:id="rId52"/>
    <p:sldId id="292" r:id="rId53"/>
    <p:sldId id="483" r:id="rId54"/>
    <p:sldId id="420" r:id="rId55"/>
    <p:sldId id="296" r:id="rId56"/>
    <p:sldId id="421" r:id="rId57"/>
    <p:sldId id="423" r:id="rId58"/>
    <p:sldId id="422" r:id="rId59"/>
    <p:sldId id="428" r:id="rId60"/>
    <p:sldId id="424" r:id="rId61"/>
    <p:sldId id="295" r:id="rId62"/>
    <p:sldId id="430" r:id="rId63"/>
    <p:sldId id="431" r:id="rId64"/>
    <p:sldId id="432" r:id="rId65"/>
    <p:sldId id="290" r:id="rId66"/>
    <p:sldId id="427" r:id="rId67"/>
    <p:sldId id="448" r:id="rId68"/>
    <p:sldId id="425" r:id="rId69"/>
  </p:sldIdLst>
  <p:sldSz cx="9144000" cy="5143500" type="screen16x9"/>
  <p:notesSz cx="6858000" cy="9144000"/>
  <p:embeddedFontLst>
    <p:embeddedFont>
      <p:font typeface="B Nazanin" panose="020B0604020202020204" charset="-78"/>
      <p:regular r:id="rId71"/>
      <p:bold r:id="rId72"/>
    </p:embeddedFont>
    <p:embeddedFont>
      <p:font typeface="B Titr" panose="020B0604020202020204" charset="-78"/>
      <p:bold r:id="rId73"/>
    </p:embeddedFont>
    <p:embeddedFont>
      <p:font typeface="High Tower Text" panose="02040502050506030303" pitchFamily="18" charset="0"/>
      <p:regular r:id="rId74"/>
      <p: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A1CB"/>
    <a:srgbClr val="F3E1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7715" autoAdjust="0"/>
  </p:normalViewPr>
  <p:slideViewPr>
    <p:cSldViewPr>
      <p:cViewPr varScale="1">
        <p:scale>
          <a:sx n="138" d="100"/>
          <a:sy n="138" d="100"/>
        </p:scale>
        <p:origin x="870"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9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imes New Roman" pitchFamily="18"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imes New Roman" pitchFamily="18" charset="0"/>
              </a:defRPr>
            </a:lvl1pPr>
          </a:lstStyle>
          <a:p>
            <a:fld id="{CF9B6FA1-485B-4096-870B-7A0ABBBA3EAC}" type="datetimeFigureOut">
              <a:rPr lang="en-US" smtClean="0"/>
              <a:pPr/>
              <a:t>1/10/2025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imes New Roman"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Times New Roman" pitchFamily="18" charset="0"/>
              </a:defRPr>
            </a:lvl1pPr>
          </a:lstStyle>
          <a:p>
            <a:fld id="{91537B32-4E65-425A-B4CB-00F6CCDD8D66}" type="slidenum">
              <a:rPr lang="en-US" smtClean="0"/>
              <a:pPr/>
              <a:t>‹#›</a:t>
            </a:fld>
            <a:endParaRPr lang="en-US" dirty="0"/>
          </a:p>
        </p:txBody>
      </p:sp>
    </p:spTree>
    <p:extLst>
      <p:ext uri="{BB962C8B-B14F-4D97-AF65-F5344CB8AC3E}">
        <p14:creationId xmlns:p14="http://schemas.microsoft.com/office/powerpoint/2010/main" val="1819849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itchFamily="18" charset="0"/>
        <a:ea typeface="+mn-ea"/>
        <a:cs typeface="+mn-cs"/>
      </a:defRPr>
    </a:lvl1pPr>
    <a:lvl2pPr marL="457200" algn="l" defTabSz="914400" rtl="0" eaLnBrk="1" latinLnBrk="0" hangingPunct="1">
      <a:defRPr sz="1200" kern="1200">
        <a:solidFill>
          <a:schemeClr val="tx1"/>
        </a:solidFill>
        <a:latin typeface="Times New Roman" pitchFamily="18" charset="0"/>
        <a:ea typeface="+mn-ea"/>
        <a:cs typeface="+mn-cs"/>
      </a:defRPr>
    </a:lvl2pPr>
    <a:lvl3pPr marL="914400" algn="l" defTabSz="914400" rtl="0" eaLnBrk="1" latinLnBrk="0" hangingPunct="1">
      <a:defRPr sz="1200" kern="1200">
        <a:solidFill>
          <a:schemeClr val="tx1"/>
        </a:solidFill>
        <a:latin typeface="Times New Roman" pitchFamily="18" charset="0"/>
        <a:ea typeface="+mn-ea"/>
        <a:cs typeface="+mn-cs"/>
      </a:defRPr>
    </a:lvl3pPr>
    <a:lvl4pPr marL="1371600" algn="l" defTabSz="914400" rtl="0" eaLnBrk="1" latinLnBrk="0" hangingPunct="1">
      <a:defRPr sz="1200" kern="1200">
        <a:solidFill>
          <a:schemeClr val="tx1"/>
        </a:solidFill>
        <a:latin typeface="Times New Roman" pitchFamily="18" charset="0"/>
        <a:ea typeface="+mn-ea"/>
        <a:cs typeface="+mn-cs"/>
      </a:defRPr>
    </a:lvl4pPr>
    <a:lvl5pPr marL="1828800" algn="l" defTabSz="914400" rtl="0" eaLnBrk="1" latinLnBrk="0" hangingPunct="1">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3EA30DF-95FD-405E-BFBA-4B9C8B464E32}" type="datetime1">
              <a:rPr lang="en-US" smtClean="0"/>
              <a:pPr/>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73794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1C8D616-20C4-4F23-A64C-0691E2A31EAF}" type="datetime1">
              <a:rPr lang="en-US" smtClean="0"/>
              <a:pPr/>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4273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972E606-61D9-45EB-AAFD-97F53E94FD31}" type="datetime1">
              <a:rPr lang="en-US" smtClean="0"/>
              <a:pPr/>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Rectangle 9"/>
          <p:cNvSpPr/>
          <p:nvPr userDrawn="1"/>
        </p:nvSpPr>
        <p:spPr>
          <a:xfrm>
            <a:off x="7467600" y="0"/>
            <a:ext cx="1676400" cy="8953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1100" dirty="0">
                <a:solidFill>
                  <a:schemeClr val="tx1"/>
                </a:solidFill>
                <a:latin typeface="Times New Roman" pitchFamily="18" charset="0"/>
                <a:cs typeface="B Nazanin" pitchFamily="2" charset="-78"/>
              </a:rPr>
              <a:t>در</a:t>
            </a:r>
            <a:r>
              <a:rPr lang="fa-IR" sz="1100" baseline="0" dirty="0">
                <a:solidFill>
                  <a:schemeClr val="tx1"/>
                </a:solidFill>
                <a:latin typeface="Times New Roman" pitchFamily="18" charset="0"/>
                <a:cs typeface="B Nazanin" pitchFamily="2" charset="-78"/>
              </a:rPr>
              <a:t> این قسمت چیزی ننویسید، زیرا لوگوی فرادرس قرار می گیرد.</a:t>
            </a:r>
            <a:endParaRPr lang="en-US" sz="1100" dirty="0">
              <a:solidFill>
                <a:schemeClr val="tx1"/>
              </a:solidFill>
              <a:latin typeface="Times New Roman" pitchFamily="18" charset="0"/>
              <a:cs typeface="B Nazanin" pitchFamily="2" charset="-78"/>
            </a:endParaRPr>
          </a:p>
        </p:txBody>
      </p:sp>
    </p:spTree>
    <p:extLst>
      <p:ext uri="{BB962C8B-B14F-4D97-AF65-F5344CB8AC3E}">
        <p14:creationId xmlns:p14="http://schemas.microsoft.com/office/powerpoint/2010/main" val="206636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06EC05-0FC6-4B3E-A0BB-503147EBAFC7}" type="datetime1">
              <a:rPr lang="en-US" smtClean="0"/>
              <a:pPr/>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baseline="0">
                <a:latin typeface="Times New Roman" pitchFamily="18" charset="0"/>
              </a:defRPr>
            </a:lvl1pPr>
          </a:lstStyle>
          <a:p>
            <a:fld id="{629637A9-119A-49DA-BD12-AAC58B377D80}" type="slidenum">
              <a:rPr lang="en-US" smtClean="0"/>
              <a:pPr/>
              <a:t>‹#›</a:t>
            </a:fld>
            <a:endParaRPr lang="en-US" dirty="0"/>
          </a:p>
        </p:txBody>
      </p:sp>
    </p:spTree>
    <p:extLst>
      <p:ext uri="{BB962C8B-B14F-4D97-AF65-F5344CB8AC3E}">
        <p14:creationId xmlns:p14="http://schemas.microsoft.com/office/powerpoint/2010/main" val="384763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D29DD2DE-8319-4156-9997-5E3FC01F2440}" type="datetime1">
              <a:rPr lang="en-US" smtClean="0"/>
              <a:pPr/>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62761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4DAEE71-3A41-4514-ACCA-8E63BA20673B}" type="datetime1">
              <a:rPr lang="en-US" smtClean="0"/>
              <a:pPr/>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6274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3697F31-8722-459B-8A84-F10AFAC348D1}" type="datetime1">
              <a:rPr lang="en-US" smtClean="0"/>
              <a:pPr/>
              <a:t>1/10/2025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13852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83EA3D9-6F54-4710-8191-92B18C1A907C}" type="datetime1">
              <a:rPr lang="en-US" smtClean="0"/>
              <a:pPr/>
              <a:t>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2774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488192-14B8-4647-A12D-F18B5E551158}" type="datetime1">
              <a:rPr lang="en-US" smtClean="0"/>
              <a:pPr/>
              <a:t>1/10/2025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4628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E2A289E-2E50-48E9-82D6-BDF548121AE1}" type="datetime1">
              <a:rPr lang="en-US" smtClean="0"/>
              <a:pPr/>
              <a:t>1/10/2025</a:t>
            </a:fld>
            <a:endParaRPr lang="en-US" dirty="0"/>
          </a:p>
        </p:txBody>
      </p:sp>
      <p:sp>
        <p:nvSpPr>
          <p:cNvPr id="6" name="Footer Placeholder 5"/>
          <p:cNvSpPr>
            <a:spLocks noGrp="1"/>
          </p:cNvSpPr>
          <p:nvPr>
            <p:ph type="ftr" sz="quarter" idx="11"/>
          </p:nvPr>
        </p:nvSpPr>
        <p:spPr/>
        <p:txBody>
          <a:bodyPr/>
          <a:lstStyle/>
          <a:p>
            <a:endParaRPr lang="en-US" dirty="0">
              <a:solidFill>
                <a:srgbClr val="455F51"/>
              </a:solidFill>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solidFill>
                  <a:srgbClr val="455F51"/>
                </a:solidFill>
              </a:rPr>
              <a:pPr/>
              <a:t>‹#›</a:t>
            </a:fld>
            <a:endParaRPr lang="en-US" dirty="0">
              <a:solidFill>
                <a:srgbClr val="455F51"/>
              </a:solidFill>
            </a:endParaRPr>
          </a:p>
        </p:txBody>
      </p:sp>
    </p:spTree>
    <p:extLst>
      <p:ext uri="{BB962C8B-B14F-4D97-AF65-F5344CB8AC3E}">
        <p14:creationId xmlns:p14="http://schemas.microsoft.com/office/powerpoint/2010/main" val="393923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CA9AB57-7A2D-495B-A8DE-4CAD9D13607C}" type="datetime1">
              <a:rPr lang="en-US" smtClean="0"/>
              <a:pPr/>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0988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latin typeface="Times New Roman" pitchFamily="18" charset="0"/>
                <a:cs typeface="B Nazanin" pitchFamily="2" charset="-78"/>
              </a:defRPr>
            </a:lvl1pPr>
          </a:lstStyle>
          <a:p>
            <a:pPr defTabSz="457200"/>
            <a:fld id="{3C8A2DE5-286A-48A8-AD5B-867309DD8C54}" type="datetime1">
              <a:rPr lang="en-US" smtClean="0"/>
              <a:pPr defTabSz="457200"/>
              <a:t>1/10/2025</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latin typeface="Times New Roman" pitchFamily="18" charset="0"/>
                <a:cs typeface="B Nazanin" pitchFamily="2" charset="-78"/>
              </a:defRPr>
            </a:lvl1pPr>
          </a:lstStyle>
          <a:p>
            <a:pPr defTabSz="457200"/>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latin typeface="Times New Roman" pitchFamily="18" charset="0"/>
                <a:cs typeface="B Nazanin" pitchFamily="2" charset="-78"/>
              </a:defRPr>
            </a:lvl1pPr>
          </a:lstStyle>
          <a:p>
            <a:pPr defTabSz="457200"/>
            <a:fld id="{4FAB73BC-B049-4115-A692-8D63A059BFB8}" type="slidenum">
              <a:rPr lang="en-US" smtClean="0"/>
              <a:pPr defTabSz="457200"/>
              <a:t>‹#›</a:t>
            </a:fld>
            <a:endParaRPr lang="en-US" dirty="0"/>
          </a:p>
        </p:txBody>
      </p:sp>
    </p:spTree>
    <p:extLst>
      <p:ext uri="{BB962C8B-B14F-4D97-AF65-F5344CB8AC3E}">
        <p14:creationId xmlns:p14="http://schemas.microsoft.com/office/powerpoint/2010/main" val="5249664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Times New Roman" pitchFamily="18" charset="0"/>
          <a:ea typeface="+mj-ea"/>
          <a:cs typeface="B Nazanin" pitchFamily="2" charset="-78"/>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itchFamily="18" charset="0"/>
          <a:ea typeface="+mn-ea"/>
          <a:cs typeface="B Nazanin" pitchFamily="2" charset="-78"/>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B Nazanin" pitchFamily="2" charset="-78"/>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B Nazanin" pitchFamily="2" charset="-78"/>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B Nazanin" pitchFamily="2" charset="-78"/>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B Nazanin" pitchFamily="2" charset="-7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programming_languages"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9191" y="2875989"/>
            <a:ext cx="7772400" cy="1447798"/>
          </a:xfrm>
        </p:spPr>
        <p:txBody>
          <a:bodyPr>
            <a:normAutofit fontScale="90000"/>
          </a:bodyPr>
          <a:lstStyle/>
          <a:p>
            <a:pPr rtl="1"/>
            <a:r>
              <a:rPr lang="fa-IR" sz="2200" b="1" dirty="0"/>
              <a:t>مدرس:</a:t>
            </a:r>
            <a:br>
              <a:rPr lang="fa-IR" sz="2000" b="1" dirty="0"/>
            </a:br>
            <a:r>
              <a:rPr lang="fa-IR" sz="3000" b="1" dirty="0"/>
              <a:t>سعید مصطفایی</a:t>
            </a:r>
            <a:br>
              <a:rPr lang="en-US" sz="2800" b="1" dirty="0"/>
            </a:br>
            <a:r>
              <a:rPr lang="fa-IR" sz="2400" b="1" dirty="0"/>
              <a:t>کارشناس ارشد مهندسی فناوری اطلاعات</a:t>
            </a:r>
            <a:br>
              <a:rPr lang="fa-IR" sz="2400" b="1" dirty="0"/>
            </a:br>
            <a:r>
              <a:rPr lang="fa-IR" sz="2400" b="1" dirty="0"/>
              <a:t>دانشگاه تربیت مدرس تهران</a:t>
            </a:r>
            <a:endParaRPr lang="en-US" sz="2400" b="1" dirty="0"/>
          </a:p>
        </p:txBody>
      </p:sp>
      <p:sp>
        <p:nvSpPr>
          <p:cNvPr id="3" name="Title 1"/>
          <p:cNvSpPr txBox="1">
            <a:spLocks/>
          </p:cNvSpPr>
          <p:nvPr/>
        </p:nvSpPr>
        <p:spPr>
          <a:xfrm>
            <a:off x="1390650" y="819151"/>
            <a:ext cx="6248400" cy="1828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r>
              <a:rPr lang="fa-IR" sz="2800" b="1" dirty="0">
                <a:cs typeface="B Nazanin" panose="00000400000000000000" pitchFamily="2" charset="-78"/>
              </a:rPr>
              <a:t>دوره آموزش جامع برنامه نویسی پایتون</a:t>
            </a:r>
            <a:endParaRPr lang="en-US" sz="2800" b="1" dirty="0">
              <a:cs typeface="B Nazanin" panose="00000400000000000000" pitchFamily="2" charset="-78"/>
            </a:endParaRPr>
          </a:p>
          <a:p>
            <a:pPr rtl="1"/>
            <a:endParaRPr lang="fa-IR" sz="2400" dirty="0">
              <a:latin typeface="Times New Roman" panose="02020603050405020304" pitchFamily="18" charset="0"/>
              <a:cs typeface="Times New Roman" panose="02020603050405020304" pitchFamily="18" charset="0"/>
            </a:endParaRPr>
          </a:p>
          <a:p>
            <a:pPr rtl="1"/>
            <a:r>
              <a:rPr lang="fa-IR" sz="1800" b="1" dirty="0">
                <a:latin typeface="Times New Roman" pitchFamily="18" charset="0"/>
                <a:cs typeface="B Nazanin" pitchFamily="2" charset="-78"/>
              </a:rPr>
              <a:t>جلسه اول – مقدمه ای بر پایتون</a:t>
            </a:r>
            <a:endParaRPr lang="en-US" sz="1800" b="1" dirty="0">
              <a:latin typeface="Times New Roman" pitchFamily="18" charset="0"/>
              <a:cs typeface="B Nazanin" pitchFamily="2" charset="-78"/>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4233668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10</a:t>
            </a:fld>
            <a:endParaRPr lang="en-US" dirty="0"/>
          </a:p>
        </p:txBody>
      </p:sp>
      <p:sp>
        <p:nvSpPr>
          <p:cNvPr id="14" name="TextBox 13"/>
          <p:cNvSpPr txBox="1"/>
          <p:nvPr/>
        </p:nvSpPr>
        <p:spPr>
          <a:xfrm>
            <a:off x="5029200" y="117269"/>
            <a:ext cx="3805850" cy="461665"/>
          </a:xfrm>
          <a:prstGeom prst="rect">
            <a:avLst/>
          </a:prstGeom>
          <a:noFill/>
        </p:spPr>
        <p:txBody>
          <a:bodyPr wrap="none" rtlCol="0">
            <a:spAutoFit/>
          </a:bodyPr>
          <a:lstStyle/>
          <a:p>
            <a:r>
              <a:rPr lang="fa-IR" sz="2400" dirty="0">
                <a:cs typeface="B Titr" panose="00000700000000000000" pitchFamily="2" charset="-78"/>
              </a:rPr>
              <a:t>چرا باید برنامه نویسی یاد بگیریم؟</a:t>
            </a:r>
            <a:endParaRPr lang="en-US" sz="2400" dirty="0">
              <a:cs typeface="B Titr" panose="00000700000000000000" pitchFamily="2" charset="-78"/>
            </a:endParaRPr>
          </a:p>
        </p:txBody>
      </p:sp>
      <p:cxnSp>
        <p:nvCxnSpPr>
          <p:cNvPr id="16" name="Straight Connector 15"/>
          <p:cNvCxnSpPr/>
          <p:nvPr/>
        </p:nvCxnSpPr>
        <p:spPr>
          <a:xfrm>
            <a:off x="7086600" y="578934"/>
            <a:ext cx="1524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295401" y="971550"/>
            <a:ext cx="7363290" cy="823302"/>
          </a:xfrm>
          <a:prstGeom prst="rect">
            <a:avLst/>
          </a:prstGeom>
          <a:noFill/>
        </p:spPr>
        <p:txBody>
          <a:bodyPr wrap="square" rtlCol="0">
            <a:spAutoFit/>
          </a:bodyPr>
          <a:lstStyle/>
          <a:p>
            <a:pPr marL="285750" indent="-285750" algn="r" rtl="1">
              <a:buFont typeface="Arial" panose="020B0604020202020204" pitchFamily="34" charset="0"/>
              <a:buChar char="•"/>
            </a:pPr>
            <a:r>
              <a:rPr lang="fa-IR" sz="2000" dirty="0">
                <a:cs typeface="B Nazanin" panose="00000400000000000000" pitchFamily="2" charset="-78"/>
              </a:rPr>
              <a:t>برنامه نویسی مانند ریاضیات است</a:t>
            </a:r>
          </a:p>
          <a:p>
            <a:pPr marL="285750" indent="-285750" algn="r" rtl="1">
              <a:lnSpc>
                <a:spcPct val="150000"/>
              </a:lnSpc>
              <a:buFont typeface="Arial" panose="020B0604020202020204" pitchFamily="34" charset="0"/>
              <a:buChar char="•"/>
            </a:pPr>
            <a:r>
              <a:rPr lang="fa-IR" sz="2000" dirty="0">
                <a:cs typeface="B Nazanin" panose="00000400000000000000" pitchFamily="2" charset="-78"/>
              </a:rPr>
              <a:t>برنامه نویسی تفکر منطقی و خلاقیت را تقویت می کند.</a:t>
            </a:r>
            <a:endParaRPr lang="en-US" sz="2000" dirty="0">
              <a:cs typeface="B Nazanin" panose="000004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06" y="361950"/>
            <a:ext cx="2102267" cy="173355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9558" y="2044429"/>
            <a:ext cx="2220910" cy="139397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2697" y="2183673"/>
            <a:ext cx="850413" cy="1082536"/>
          </a:xfrm>
          <a:prstGeom prst="rect">
            <a:avLst/>
          </a:prstGeom>
        </p:spPr>
      </p:pic>
      <p:sp>
        <p:nvSpPr>
          <p:cNvPr id="10" name="Right Arrow 9"/>
          <p:cNvSpPr/>
          <p:nvPr/>
        </p:nvSpPr>
        <p:spPr>
          <a:xfrm rot="2137524">
            <a:off x="1258062" y="1627618"/>
            <a:ext cx="371116" cy="24656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935943" y="2618133"/>
            <a:ext cx="371116" cy="24656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479847" y="2618133"/>
            <a:ext cx="371116" cy="24656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a:stCxn id="7" idx="2"/>
          </p:cNvCxnSpPr>
          <p:nvPr/>
        </p:nvCxnSpPr>
        <p:spPr>
          <a:xfrm rot="5400000" flipH="1">
            <a:off x="3864635" y="-277060"/>
            <a:ext cx="1221780" cy="5864758"/>
          </a:xfrm>
          <a:prstGeom prst="bentConnector4">
            <a:avLst>
              <a:gd name="adj1" fmla="val -51973"/>
              <a:gd name="adj2" fmla="val 103898"/>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9" name="TextBox 18"/>
          <p:cNvSpPr txBox="1"/>
          <p:nvPr/>
        </p:nvSpPr>
        <p:spPr>
          <a:xfrm>
            <a:off x="3759813" y="3895475"/>
            <a:ext cx="160020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Feedback</a:t>
            </a:r>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0881" y="1428750"/>
            <a:ext cx="1993328" cy="1708566"/>
          </a:xfrm>
          <a:prstGeom prst="rect">
            <a:avLst/>
          </a:prstGeom>
        </p:spPr>
      </p:pic>
      <p:sp>
        <p:nvSpPr>
          <p:cNvPr id="21" name="TextBox 20"/>
          <p:cNvSpPr txBox="1"/>
          <p:nvPr/>
        </p:nvSpPr>
        <p:spPr>
          <a:xfrm>
            <a:off x="3276600" y="4206352"/>
            <a:ext cx="5181599" cy="515526"/>
          </a:xfrm>
          <a:prstGeom prst="rect">
            <a:avLst/>
          </a:prstGeom>
          <a:noFill/>
        </p:spPr>
        <p:txBody>
          <a:bodyPr wrap="square" rtlCol="0">
            <a:spAutoFit/>
          </a:bodyPr>
          <a:lstStyle/>
          <a:p>
            <a:pPr marL="285750" indent="-285750" algn="r" rtl="1">
              <a:lnSpc>
                <a:spcPct val="150000"/>
              </a:lnSpc>
              <a:buFont typeface="Arial" panose="020B0604020202020204" pitchFamily="34" charset="0"/>
              <a:buChar char="•"/>
            </a:pPr>
            <a:r>
              <a:rPr lang="fa-IR" sz="2000" dirty="0">
                <a:cs typeface="B Nazanin" panose="00000400000000000000" pitchFamily="2" charset="-78"/>
              </a:rPr>
              <a:t>آینده برای برنامه نویسان است</a:t>
            </a:r>
            <a:endParaRPr lang="en-US" sz="2000" dirty="0">
              <a:cs typeface="B Nazanin" panose="00000400000000000000" pitchFamily="2" charset="-78"/>
            </a:endParaRPr>
          </a:p>
        </p:txBody>
      </p:sp>
    </p:spTree>
    <p:extLst>
      <p:ext uri="{BB962C8B-B14F-4D97-AF65-F5344CB8AC3E}">
        <p14:creationId xmlns:p14="http://schemas.microsoft.com/office/powerpoint/2010/main" val="108769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right)">
                                      <p:cBhvr>
                                        <p:cTn id="38" dur="500"/>
                                        <p:tgtEl>
                                          <p:spTgt spid="15"/>
                                        </p:tgtEl>
                                      </p:cBhvr>
                                    </p:animEffect>
                                  </p:childTnLst>
                                </p:cTn>
                              </p:par>
                              <p:par>
                                <p:cTn id="39" presetID="22" presetClass="entr" presetSubtype="2"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right)">
                                      <p:cBhvr>
                                        <p:cTn id="41" dur="500"/>
                                        <p:tgtEl>
                                          <p:spTgt spid="7"/>
                                        </p:tgtEl>
                                      </p:cBhvr>
                                    </p:animEffect>
                                  </p:childTnLst>
                                </p:cTn>
                              </p:par>
                              <p:par>
                                <p:cTn id="42" presetID="22" presetClass="entr" presetSubtype="2"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righ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xEl>
                                              <p:pRg st="0" end="0"/>
                                            </p:txEl>
                                          </p:spTgt>
                                        </p:tgtEl>
                                        <p:attrNameLst>
                                          <p:attrName>style.visibility</p:attrName>
                                        </p:attrNameLst>
                                      </p:cBhvr>
                                      <p:to>
                                        <p:strVal val="visible"/>
                                      </p:to>
                                    </p:set>
                                    <p:animEffect transition="in" filter="fade">
                                      <p:cBhvr>
                                        <p:cTn id="5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0" grpId="0" animBg="1"/>
      <p:bldP spid="13" grpId="0" animBg="1"/>
      <p:bldP spid="15" grpId="0" animBg="1"/>
      <p:bldP spid="19" grpId="0"/>
      <p:bldP spid="2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11</a:t>
            </a:fld>
            <a:endParaRPr lang="en-US" dirty="0"/>
          </a:p>
        </p:txBody>
      </p:sp>
      <p:sp>
        <p:nvSpPr>
          <p:cNvPr id="5" name="Title 1"/>
          <p:cNvSpPr>
            <a:spLocks noGrp="1"/>
          </p:cNvSpPr>
          <p:nvPr>
            <p:ph type="title"/>
          </p:nvPr>
        </p:nvSpPr>
        <p:spPr>
          <a:xfrm>
            <a:off x="6477000" y="285750"/>
            <a:ext cx="2438400" cy="685800"/>
          </a:xfrm>
        </p:spPr>
        <p:txBody>
          <a:bodyPr>
            <a:normAutofit/>
          </a:bodyPr>
          <a:lstStyle/>
          <a:p>
            <a:pPr algn="r"/>
            <a:r>
              <a:rPr lang="fa-IR" altLang="en-US" sz="2600" b="1" dirty="0"/>
              <a:t>محبوبیت پایتون</a:t>
            </a:r>
          </a:p>
        </p:txBody>
      </p:sp>
      <p:sp>
        <p:nvSpPr>
          <p:cNvPr id="7" name="Rectangle 6"/>
          <p:cNvSpPr/>
          <p:nvPr/>
        </p:nvSpPr>
        <p:spPr>
          <a:xfrm>
            <a:off x="304800" y="4478723"/>
            <a:ext cx="8534400"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https://www.tiobe.com/tiobe-index/#:~:text=Programming%20language%20Python%20has%20won,%25%20and%20Go%20%2B1.2%25.</a:t>
            </a: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09550"/>
            <a:ext cx="6705600" cy="4018518"/>
          </a:xfrm>
          <a:prstGeom prst="rect">
            <a:avLst/>
          </a:prstGeom>
        </p:spPr>
      </p:pic>
    </p:spTree>
    <p:extLst>
      <p:ext uri="{BB962C8B-B14F-4D97-AF65-F5344CB8AC3E}">
        <p14:creationId xmlns:p14="http://schemas.microsoft.com/office/powerpoint/2010/main" val="346988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12</a:t>
            </a:fld>
            <a:endParaRPr lang="en-US" dirty="0"/>
          </a:p>
        </p:txBody>
      </p:sp>
      <p:sp>
        <p:nvSpPr>
          <p:cNvPr id="5" name="Title 1"/>
          <p:cNvSpPr>
            <a:spLocks noGrp="1"/>
          </p:cNvSpPr>
          <p:nvPr>
            <p:ph type="title"/>
          </p:nvPr>
        </p:nvSpPr>
        <p:spPr>
          <a:xfrm>
            <a:off x="6477000" y="285750"/>
            <a:ext cx="2438400" cy="685800"/>
          </a:xfrm>
        </p:spPr>
        <p:txBody>
          <a:bodyPr>
            <a:normAutofit/>
          </a:bodyPr>
          <a:lstStyle/>
          <a:p>
            <a:pPr algn="r"/>
            <a:r>
              <a:rPr lang="fa-IR" altLang="en-US" sz="2600" b="1" dirty="0"/>
              <a:t>محبوبیت پایتون</a:t>
            </a:r>
          </a:p>
        </p:txBody>
      </p:sp>
      <p:sp>
        <p:nvSpPr>
          <p:cNvPr id="7" name="Rectangle 6"/>
          <p:cNvSpPr/>
          <p:nvPr/>
        </p:nvSpPr>
        <p:spPr>
          <a:xfrm>
            <a:off x="304800" y="4478723"/>
            <a:ext cx="8534400"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https://www.tiobe.com/tiobe-index/#:~:text=Programming%20language%20Python%20has%20won,%25%20and%20Go%20%2B1.2%25.</a:t>
            </a:r>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71" y="917063"/>
            <a:ext cx="8621629" cy="3522816"/>
          </a:xfrm>
          <a:prstGeom prst="rect">
            <a:avLst/>
          </a:prstGeom>
        </p:spPr>
      </p:pic>
    </p:spTree>
    <p:extLst>
      <p:ext uri="{BB962C8B-B14F-4D97-AF65-F5344CB8AC3E}">
        <p14:creationId xmlns:p14="http://schemas.microsoft.com/office/powerpoint/2010/main" val="3495740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13</a:t>
            </a:fld>
            <a:endParaRPr lang="en-US" dirty="0"/>
          </a:p>
        </p:txBody>
      </p:sp>
      <p:sp>
        <p:nvSpPr>
          <p:cNvPr id="7" name="Rectangle 6"/>
          <p:cNvSpPr/>
          <p:nvPr/>
        </p:nvSpPr>
        <p:spPr>
          <a:xfrm>
            <a:off x="381000" y="4834532"/>
            <a:ext cx="5562600"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https://codingnomads.co/blog/the-best-programming-languages-to-learn/</a:t>
            </a:r>
          </a:p>
        </p:txBody>
      </p:sp>
      <p:sp>
        <p:nvSpPr>
          <p:cNvPr id="5" name="Title 1"/>
          <p:cNvSpPr>
            <a:spLocks noGrp="1"/>
          </p:cNvSpPr>
          <p:nvPr>
            <p:ph type="title"/>
          </p:nvPr>
        </p:nvSpPr>
        <p:spPr>
          <a:xfrm>
            <a:off x="6477000" y="285750"/>
            <a:ext cx="2438400" cy="685800"/>
          </a:xfrm>
        </p:spPr>
        <p:txBody>
          <a:bodyPr>
            <a:normAutofit/>
          </a:bodyPr>
          <a:lstStyle/>
          <a:p>
            <a:pPr algn="r"/>
            <a:r>
              <a:rPr lang="fa-IR" altLang="en-US" sz="2600" b="1" dirty="0"/>
              <a:t>محبوبیت پایتون</a:t>
            </a:r>
          </a:p>
        </p:txBody>
      </p:sp>
      <p:pic>
        <p:nvPicPr>
          <p:cNvPr id="2" name="Picture 1"/>
          <p:cNvPicPr>
            <a:picLocks noChangeAspect="1"/>
          </p:cNvPicPr>
          <p:nvPr/>
        </p:nvPicPr>
        <p:blipFill>
          <a:blip r:embed="rId2"/>
          <a:stretch>
            <a:fillRect/>
          </a:stretch>
        </p:blipFill>
        <p:spPr>
          <a:xfrm>
            <a:off x="381000" y="209550"/>
            <a:ext cx="5892800" cy="4419600"/>
          </a:xfrm>
          <a:prstGeom prst="rect">
            <a:avLst/>
          </a:prstGeom>
        </p:spPr>
      </p:pic>
    </p:spTree>
    <p:extLst>
      <p:ext uri="{BB962C8B-B14F-4D97-AF65-F5344CB8AC3E}">
        <p14:creationId xmlns:p14="http://schemas.microsoft.com/office/powerpoint/2010/main" val="250824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14</a:t>
            </a:fld>
            <a:endParaRPr lang="en-US" dirty="0"/>
          </a:p>
        </p:txBody>
      </p:sp>
      <p:sp>
        <p:nvSpPr>
          <p:cNvPr id="7" name="Rectangle 6"/>
          <p:cNvSpPr/>
          <p:nvPr/>
        </p:nvSpPr>
        <p:spPr>
          <a:xfrm>
            <a:off x="381000" y="4834532"/>
            <a:ext cx="5562600"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https://codingnomads.co/blog/the-best-programming-languages-to-learn/</a:t>
            </a:r>
          </a:p>
        </p:txBody>
      </p:sp>
      <p:sp>
        <p:nvSpPr>
          <p:cNvPr id="5" name="Title 1"/>
          <p:cNvSpPr>
            <a:spLocks noGrp="1"/>
          </p:cNvSpPr>
          <p:nvPr>
            <p:ph type="title"/>
          </p:nvPr>
        </p:nvSpPr>
        <p:spPr>
          <a:xfrm>
            <a:off x="6477000" y="285750"/>
            <a:ext cx="2438400" cy="685800"/>
          </a:xfrm>
        </p:spPr>
        <p:txBody>
          <a:bodyPr>
            <a:normAutofit/>
          </a:bodyPr>
          <a:lstStyle/>
          <a:p>
            <a:pPr algn="r"/>
            <a:r>
              <a:rPr lang="fa-IR" altLang="en-US" sz="2600" b="1" dirty="0"/>
              <a:t>محبوبیت پایتون</a:t>
            </a:r>
          </a:p>
        </p:txBody>
      </p:sp>
      <p:pic>
        <p:nvPicPr>
          <p:cNvPr id="2" name="Picture 1"/>
          <p:cNvPicPr>
            <a:picLocks noChangeAspect="1"/>
          </p:cNvPicPr>
          <p:nvPr/>
        </p:nvPicPr>
        <p:blipFill>
          <a:blip r:embed="rId2"/>
          <a:stretch>
            <a:fillRect/>
          </a:stretch>
        </p:blipFill>
        <p:spPr>
          <a:xfrm>
            <a:off x="0" y="57150"/>
            <a:ext cx="6172200" cy="4629150"/>
          </a:xfrm>
          <a:prstGeom prst="rect">
            <a:avLst/>
          </a:prstGeom>
        </p:spPr>
      </p:pic>
    </p:spTree>
    <p:extLst>
      <p:ext uri="{BB962C8B-B14F-4D97-AF65-F5344CB8AC3E}">
        <p14:creationId xmlns:p14="http://schemas.microsoft.com/office/powerpoint/2010/main" val="609001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15</a:t>
            </a:fld>
            <a:endParaRPr lang="en-US" dirty="0"/>
          </a:p>
        </p:txBody>
      </p:sp>
      <p:sp>
        <p:nvSpPr>
          <p:cNvPr id="7" name="Rectangle 6"/>
          <p:cNvSpPr/>
          <p:nvPr/>
        </p:nvSpPr>
        <p:spPr>
          <a:xfrm>
            <a:off x="381000" y="4834532"/>
            <a:ext cx="5562600"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https://github.blog/news-insights/octoverse/octoverse-2024/</a:t>
            </a:r>
          </a:p>
        </p:txBody>
      </p:sp>
      <p:sp>
        <p:nvSpPr>
          <p:cNvPr id="5" name="Title 1"/>
          <p:cNvSpPr>
            <a:spLocks noGrp="1"/>
          </p:cNvSpPr>
          <p:nvPr>
            <p:ph type="title"/>
          </p:nvPr>
        </p:nvSpPr>
        <p:spPr>
          <a:xfrm>
            <a:off x="6477000" y="285750"/>
            <a:ext cx="2438400" cy="685800"/>
          </a:xfrm>
        </p:spPr>
        <p:txBody>
          <a:bodyPr>
            <a:normAutofit/>
          </a:bodyPr>
          <a:lstStyle/>
          <a:p>
            <a:pPr algn="r"/>
            <a:r>
              <a:rPr lang="fa-IR" altLang="en-US" sz="2600" b="1" dirty="0"/>
              <a:t>محبوبیت پایتون</a:t>
            </a:r>
          </a:p>
        </p:txBody>
      </p:sp>
      <p:pic>
        <p:nvPicPr>
          <p:cNvPr id="3" name="Picture 2"/>
          <p:cNvPicPr>
            <a:picLocks noChangeAspect="1"/>
          </p:cNvPicPr>
          <p:nvPr/>
        </p:nvPicPr>
        <p:blipFill>
          <a:blip r:embed="rId2"/>
          <a:stretch>
            <a:fillRect/>
          </a:stretch>
        </p:blipFill>
        <p:spPr>
          <a:xfrm>
            <a:off x="533400" y="514350"/>
            <a:ext cx="4114800" cy="4114800"/>
          </a:xfrm>
          <a:prstGeom prst="rect">
            <a:avLst/>
          </a:prstGeom>
        </p:spPr>
      </p:pic>
    </p:spTree>
    <p:extLst>
      <p:ext uri="{BB962C8B-B14F-4D97-AF65-F5344CB8AC3E}">
        <p14:creationId xmlns:p14="http://schemas.microsoft.com/office/powerpoint/2010/main" val="184449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16</a:t>
            </a:fld>
            <a:endParaRPr lang="en-US" dirty="0"/>
          </a:p>
        </p:txBody>
      </p:sp>
      <p:sp>
        <p:nvSpPr>
          <p:cNvPr id="7" name="Rectangle 6"/>
          <p:cNvSpPr/>
          <p:nvPr/>
        </p:nvSpPr>
        <p:spPr>
          <a:xfrm>
            <a:off x="381000" y="4834532"/>
            <a:ext cx="5562600"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https://github.blog/news-insights/octoverse/octoverse-2024/</a:t>
            </a:r>
          </a:p>
        </p:txBody>
      </p:sp>
      <p:sp>
        <p:nvSpPr>
          <p:cNvPr id="5" name="Title 1"/>
          <p:cNvSpPr>
            <a:spLocks noGrp="1"/>
          </p:cNvSpPr>
          <p:nvPr>
            <p:ph type="title"/>
          </p:nvPr>
        </p:nvSpPr>
        <p:spPr>
          <a:xfrm>
            <a:off x="6477000" y="285750"/>
            <a:ext cx="2438400" cy="685800"/>
          </a:xfrm>
        </p:spPr>
        <p:txBody>
          <a:bodyPr>
            <a:normAutofit/>
          </a:bodyPr>
          <a:lstStyle/>
          <a:p>
            <a:pPr algn="r"/>
            <a:r>
              <a:rPr lang="fa-IR" altLang="en-US" sz="2600" b="1" dirty="0"/>
              <a:t>محبوبیت پایتون</a:t>
            </a:r>
          </a:p>
        </p:txBody>
      </p:sp>
      <p:pic>
        <p:nvPicPr>
          <p:cNvPr id="1026" name="Picture 2" descr="Graph from GitHub's Octoverse 2024 report showing the 10 fastest growing programming languages in 2024. These include Python (1), TypeScript (2), Go (3), HCL (4), Kotlin (5), Dart (6), Rust (7), Luna (8), TSQL (9), and Blad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33350"/>
            <a:ext cx="4633913" cy="4633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491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17</a:t>
            </a:fld>
            <a:endParaRPr lang="en-US" dirty="0"/>
          </a:p>
        </p:txBody>
      </p:sp>
      <p:sp>
        <p:nvSpPr>
          <p:cNvPr id="7" name="Rectangle 6"/>
          <p:cNvSpPr/>
          <p:nvPr/>
        </p:nvSpPr>
        <p:spPr>
          <a:xfrm>
            <a:off x="381000" y="4834532"/>
            <a:ext cx="5562600"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https://github.blog/news-insights/octoverse/octoverse-2024/</a:t>
            </a:r>
          </a:p>
        </p:txBody>
      </p:sp>
      <p:sp>
        <p:nvSpPr>
          <p:cNvPr id="5" name="Title 1"/>
          <p:cNvSpPr>
            <a:spLocks noGrp="1"/>
          </p:cNvSpPr>
          <p:nvPr>
            <p:ph type="title"/>
          </p:nvPr>
        </p:nvSpPr>
        <p:spPr>
          <a:xfrm>
            <a:off x="6477000" y="285750"/>
            <a:ext cx="2438400" cy="685800"/>
          </a:xfrm>
        </p:spPr>
        <p:txBody>
          <a:bodyPr>
            <a:normAutofit/>
          </a:bodyPr>
          <a:lstStyle/>
          <a:p>
            <a:pPr algn="r"/>
            <a:r>
              <a:rPr lang="fa-IR" altLang="en-US" sz="2600" b="1" dirty="0"/>
              <a:t>محبوبیت پایتون</a:t>
            </a:r>
          </a:p>
        </p:txBody>
      </p:sp>
      <p:pic>
        <p:nvPicPr>
          <p:cNvPr id="2" name="Picture 1"/>
          <p:cNvPicPr>
            <a:picLocks noChangeAspect="1"/>
          </p:cNvPicPr>
          <p:nvPr/>
        </p:nvPicPr>
        <p:blipFill>
          <a:blip r:embed="rId2"/>
          <a:stretch>
            <a:fillRect/>
          </a:stretch>
        </p:blipFill>
        <p:spPr>
          <a:xfrm>
            <a:off x="381000" y="285750"/>
            <a:ext cx="4481514" cy="4481514"/>
          </a:xfrm>
          <a:prstGeom prst="rect">
            <a:avLst/>
          </a:prstGeom>
        </p:spPr>
      </p:pic>
    </p:spTree>
    <p:extLst>
      <p:ext uri="{BB962C8B-B14F-4D97-AF65-F5344CB8AC3E}">
        <p14:creationId xmlns:p14="http://schemas.microsoft.com/office/powerpoint/2010/main" val="339363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18</a:t>
            </a:fld>
            <a:endParaRPr lang="en-US" dirty="0"/>
          </a:p>
        </p:txBody>
      </p:sp>
      <p:sp>
        <p:nvSpPr>
          <p:cNvPr id="6" name="Rectangle 5"/>
          <p:cNvSpPr/>
          <p:nvPr/>
        </p:nvSpPr>
        <p:spPr>
          <a:xfrm>
            <a:off x="152400" y="4787192"/>
            <a:ext cx="4953000"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https://specopssoft.com/blog/most-searched-for-programming-languages/</a:t>
            </a:r>
          </a:p>
        </p:txBody>
      </p:sp>
      <p:pic>
        <p:nvPicPr>
          <p:cNvPr id="3" name="Picture 2"/>
          <p:cNvPicPr>
            <a:picLocks noChangeAspect="1"/>
          </p:cNvPicPr>
          <p:nvPr/>
        </p:nvPicPr>
        <p:blipFill>
          <a:blip r:embed="rId2"/>
          <a:stretch>
            <a:fillRect/>
          </a:stretch>
        </p:blipFill>
        <p:spPr>
          <a:xfrm>
            <a:off x="152400" y="133350"/>
            <a:ext cx="8198223" cy="4724400"/>
          </a:xfrm>
          <a:prstGeom prst="rect">
            <a:avLst/>
          </a:prstGeom>
        </p:spPr>
      </p:pic>
      <p:sp>
        <p:nvSpPr>
          <p:cNvPr id="5" name="Title 1"/>
          <p:cNvSpPr>
            <a:spLocks noGrp="1"/>
          </p:cNvSpPr>
          <p:nvPr>
            <p:ph type="title"/>
          </p:nvPr>
        </p:nvSpPr>
        <p:spPr>
          <a:xfrm>
            <a:off x="5715000" y="19050"/>
            <a:ext cx="2209800" cy="742950"/>
          </a:xfrm>
        </p:spPr>
        <p:txBody>
          <a:bodyPr>
            <a:normAutofit/>
          </a:bodyPr>
          <a:lstStyle/>
          <a:p>
            <a:r>
              <a:rPr lang="fa-IR" altLang="en-US" sz="2000" b="1" dirty="0">
                <a:solidFill>
                  <a:schemeClr val="bg1"/>
                </a:solidFill>
              </a:rPr>
              <a:t>محبوبیت پایتون</a:t>
            </a:r>
          </a:p>
        </p:txBody>
      </p:sp>
    </p:spTree>
    <p:extLst>
      <p:ext uri="{BB962C8B-B14F-4D97-AF65-F5344CB8AC3E}">
        <p14:creationId xmlns:p14="http://schemas.microsoft.com/office/powerpoint/2010/main" val="2564618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19</a:t>
            </a:fld>
            <a:endParaRPr lang="en-US" dirty="0"/>
          </a:p>
        </p:txBody>
      </p:sp>
      <p:sp>
        <p:nvSpPr>
          <p:cNvPr id="5" name="Title 1"/>
          <p:cNvSpPr>
            <a:spLocks noGrp="1"/>
          </p:cNvSpPr>
          <p:nvPr>
            <p:ph type="title"/>
          </p:nvPr>
        </p:nvSpPr>
        <p:spPr>
          <a:xfrm>
            <a:off x="5791200" y="285750"/>
            <a:ext cx="2895600" cy="685800"/>
          </a:xfrm>
        </p:spPr>
        <p:txBody>
          <a:bodyPr>
            <a:normAutofit/>
          </a:bodyPr>
          <a:lstStyle/>
          <a:p>
            <a:r>
              <a:rPr lang="fa-IR" altLang="en-US" sz="2000" b="1" dirty="0"/>
              <a:t>محبوبیت پایتون</a:t>
            </a:r>
          </a:p>
        </p:txBody>
      </p:sp>
      <p:sp>
        <p:nvSpPr>
          <p:cNvPr id="6" name="Rectangle 5"/>
          <p:cNvSpPr/>
          <p:nvPr/>
        </p:nvSpPr>
        <p:spPr>
          <a:xfrm>
            <a:off x="381000" y="4674849"/>
            <a:ext cx="3810000" cy="261610"/>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https://www.codingdojo.com/blog/top-7-programming-languages</a:t>
            </a:r>
          </a:p>
        </p:txBody>
      </p:sp>
      <p:sp>
        <p:nvSpPr>
          <p:cNvPr id="3" name="AutoShape 2" descr="screenshot of the the top ten list from the ap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300601" y="55028"/>
            <a:ext cx="4724400" cy="4986080"/>
          </a:xfrm>
          <a:prstGeom prst="rect">
            <a:avLst/>
          </a:prstGeom>
        </p:spPr>
      </p:pic>
      <p:sp>
        <p:nvSpPr>
          <p:cNvPr id="8" name="Title 1"/>
          <p:cNvSpPr txBox="1">
            <a:spLocks/>
          </p:cNvSpPr>
          <p:nvPr/>
        </p:nvSpPr>
        <p:spPr>
          <a:xfrm>
            <a:off x="4572000" y="4317859"/>
            <a:ext cx="28956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Times New Roman" pitchFamily="18" charset="0"/>
                <a:ea typeface="+mj-ea"/>
                <a:cs typeface="B Nazanin" pitchFamily="2" charset="-78"/>
              </a:defRPr>
            </a:lvl1pPr>
          </a:lstStyle>
          <a:p>
            <a:r>
              <a:rPr lang="en-US" altLang="en-US" sz="2000" b="1" dirty="0"/>
              <a:t>IEEE ranking</a:t>
            </a:r>
            <a:endParaRPr lang="fa-IR" altLang="en-US" sz="2000" b="1" dirty="0"/>
          </a:p>
        </p:txBody>
      </p:sp>
    </p:spTree>
    <p:extLst>
      <p:ext uri="{BB962C8B-B14F-4D97-AF65-F5344CB8AC3E}">
        <p14:creationId xmlns:p14="http://schemas.microsoft.com/office/powerpoint/2010/main" val="2777394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2</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موضوعات مورد بحث</a:t>
            </a:r>
            <a:endParaRPr lang="en-US" altLang="en-US" sz="2600" b="1" dirty="0"/>
          </a:p>
        </p:txBody>
      </p:sp>
      <p:sp>
        <p:nvSpPr>
          <p:cNvPr id="6" name="Content Placeholder 2"/>
          <p:cNvSpPr>
            <a:spLocks noGrp="1"/>
          </p:cNvSpPr>
          <p:nvPr>
            <p:ph idx="1"/>
          </p:nvPr>
        </p:nvSpPr>
        <p:spPr>
          <a:xfrm>
            <a:off x="4876800" y="1042696"/>
            <a:ext cx="3733800" cy="3658677"/>
          </a:xfrm>
        </p:spPr>
        <p:txBody>
          <a:bodyPr numCol="1">
            <a:normAutofit/>
          </a:bodyPr>
          <a:lstStyle/>
          <a:p>
            <a:pPr algn="r" rtl="1">
              <a:lnSpc>
                <a:spcPct val="150000"/>
              </a:lnSpc>
              <a:defRPr/>
            </a:pPr>
            <a:r>
              <a:rPr lang="fa-IR" sz="2200" dirty="0"/>
              <a:t>تعریف برنامه نویسی</a:t>
            </a:r>
          </a:p>
          <a:p>
            <a:pPr algn="r" rtl="1">
              <a:lnSpc>
                <a:spcPct val="150000"/>
              </a:lnSpc>
              <a:defRPr/>
            </a:pPr>
            <a:r>
              <a:rPr lang="fa-IR" sz="2200" dirty="0"/>
              <a:t>اهمیت یادگیری زبان برنامه نویسی</a:t>
            </a:r>
            <a:endParaRPr lang="en-US" sz="2200" dirty="0"/>
          </a:p>
          <a:p>
            <a:pPr algn="r" rtl="1">
              <a:lnSpc>
                <a:spcPct val="150000"/>
              </a:lnSpc>
              <a:defRPr/>
            </a:pPr>
            <a:r>
              <a:rPr lang="fa-IR" sz="2200" dirty="0"/>
              <a:t>محبوبیت پایتون</a:t>
            </a:r>
          </a:p>
          <a:p>
            <a:pPr algn="r" rtl="1">
              <a:lnSpc>
                <a:spcPct val="150000"/>
              </a:lnSpc>
              <a:defRPr/>
            </a:pPr>
            <a:r>
              <a:rPr lang="fa-IR" sz="2200" dirty="0"/>
              <a:t>ویژگی های پایتون</a:t>
            </a:r>
          </a:p>
          <a:p>
            <a:pPr algn="r" rtl="1">
              <a:lnSpc>
                <a:spcPct val="150000"/>
              </a:lnSpc>
              <a:defRPr/>
            </a:pPr>
            <a:r>
              <a:rPr lang="fa-IR" sz="2200" dirty="0"/>
              <a:t>تاریخچه پایتون</a:t>
            </a:r>
          </a:p>
          <a:p>
            <a:pPr algn="r" rtl="1">
              <a:lnSpc>
                <a:spcPct val="150000"/>
              </a:lnSpc>
              <a:defRPr/>
            </a:pPr>
            <a:r>
              <a:rPr lang="fa-IR" sz="2200" dirty="0"/>
              <a:t>کاربردهای پایتون</a:t>
            </a:r>
          </a:p>
        </p:txBody>
      </p:sp>
      <p:sp>
        <p:nvSpPr>
          <p:cNvPr id="7" name="Content Placeholder 2"/>
          <p:cNvSpPr txBox="1">
            <a:spLocks/>
          </p:cNvSpPr>
          <p:nvPr/>
        </p:nvSpPr>
        <p:spPr>
          <a:xfrm>
            <a:off x="457200" y="1047750"/>
            <a:ext cx="3810000" cy="3762480"/>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itchFamily="18" charset="0"/>
                <a:ea typeface="+mn-ea"/>
                <a:cs typeface="B Nazanin" pitchFamily="2" charset="-78"/>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itchFamily="18" charset="0"/>
                <a:ea typeface="+mn-ea"/>
                <a:cs typeface="B Nazanin" pitchFamily="2" charset="-78"/>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B Nazanin" pitchFamily="2" charset="-78"/>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B Nazanin" pitchFamily="2" charset="-78"/>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itchFamily="18" charset="0"/>
                <a:ea typeface="+mn-ea"/>
                <a:cs typeface="B Nazanin" pitchFamily="2" charset="-7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rtl="1">
              <a:lnSpc>
                <a:spcPct val="150000"/>
              </a:lnSpc>
              <a:defRPr/>
            </a:pPr>
            <a:r>
              <a:rPr lang="fa-IR" sz="2200" dirty="0"/>
              <a:t>معرفی چند برنامه معروف نوشته شده با پایتون</a:t>
            </a:r>
            <a:endParaRPr lang="en-US" sz="2200" dirty="0"/>
          </a:p>
          <a:p>
            <a:pPr algn="r" rtl="1">
              <a:lnSpc>
                <a:spcPct val="150000"/>
              </a:lnSpc>
              <a:defRPr/>
            </a:pPr>
            <a:r>
              <a:rPr lang="fa-IR" sz="2200" dirty="0"/>
              <a:t>بهترین روش یادگیری پایتون</a:t>
            </a:r>
          </a:p>
          <a:p>
            <a:pPr algn="r" rtl="1">
              <a:lnSpc>
                <a:spcPct val="150000"/>
              </a:lnSpc>
              <a:defRPr/>
            </a:pPr>
            <a:r>
              <a:rPr lang="fa-IR" sz="2200" dirty="0"/>
              <a:t>نصب پایتون</a:t>
            </a:r>
          </a:p>
          <a:p>
            <a:pPr algn="r" rtl="1">
              <a:lnSpc>
                <a:spcPct val="150000"/>
              </a:lnSpc>
              <a:defRPr/>
            </a:pPr>
            <a:r>
              <a:rPr lang="fa-IR" sz="2200" dirty="0"/>
              <a:t>شروع کار با پایتون</a:t>
            </a:r>
            <a:endParaRPr lang="en-US" sz="2200" dirty="0"/>
          </a:p>
        </p:txBody>
      </p:sp>
    </p:spTree>
    <p:extLst>
      <p:ext uri="{BB962C8B-B14F-4D97-AF65-F5344CB8AC3E}">
        <p14:creationId xmlns:p14="http://schemas.microsoft.com/office/powerpoint/2010/main" val="3714597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20</a:t>
            </a:fld>
            <a:endParaRPr lang="en-US" dirty="0"/>
          </a:p>
        </p:txBody>
      </p:sp>
      <p:sp>
        <p:nvSpPr>
          <p:cNvPr id="5" name="Title 1"/>
          <p:cNvSpPr>
            <a:spLocks noGrp="1"/>
          </p:cNvSpPr>
          <p:nvPr>
            <p:ph type="title"/>
          </p:nvPr>
        </p:nvSpPr>
        <p:spPr>
          <a:xfrm>
            <a:off x="2667000" y="175924"/>
            <a:ext cx="2209800" cy="685800"/>
          </a:xfrm>
        </p:spPr>
        <p:txBody>
          <a:bodyPr>
            <a:normAutofit/>
          </a:bodyPr>
          <a:lstStyle/>
          <a:p>
            <a:r>
              <a:rPr lang="fa-IR" altLang="en-US" sz="2000" b="1" dirty="0"/>
              <a:t>محبوبیت پایتون</a:t>
            </a:r>
          </a:p>
        </p:txBody>
      </p:sp>
      <p:sp>
        <p:nvSpPr>
          <p:cNvPr id="3" name="AutoShape 2" descr="screenshot of the the top ten list from the ap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76200" y="141288"/>
            <a:ext cx="8836025" cy="4591340"/>
          </a:xfrm>
          <a:prstGeom prst="rect">
            <a:avLst/>
          </a:prstGeom>
        </p:spPr>
      </p:pic>
      <p:cxnSp>
        <p:nvCxnSpPr>
          <p:cNvPr id="10" name="Straight Arrow Connector 9"/>
          <p:cNvCxnSpPr/>
          <p:nvPr/>
        </p:nvCxnSpPr>
        <p:spPr>
          <a:xfrm flipH="1" flipV="1">
            <a:off x="8572500" y="590550"/>
            <a:ext cx="228600" cy="16279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 name="Rectangle 6"/>
          <p:cNvSpPr/>
          <p:nvPr/>
        </p:nvSpPr>
        <p:spPr>
          <a:xfrm>
            <a:off x="228600" y="4728264"/>
            <a:ext cx="7772400" cy="307777"/>
          </a:xfrm>
          <a:prstGeom prst="rect">
            <a:avLst/>
          </a:prstGeom>
        </p:spPr>
        <p:txBody>
          <a:bodyPr wrap="square">
            <a:spAutoFit/>
          </a:bodyPr>
          <a:lstStyle/>
          <a:p>
            <a:r>
              <a:rPr lang="en-US" sz="1400" dirty="0"/>
              <a:t>https://redmonk.com/sogrady/2024/09/12/language-rankings-6-24/</a:t>
            </a:r>
          </a:p>
        </p:txBody>
      </p:sp>
    </p:spTree>
    <p:extLst>
      <p:ext uri="{BB962C8B-B14F-4D97-AF65-F5344CB8AC3E}">
        <p14:creationId xmlns:p14="http://schemas.microsoft.com/office/powerpoint/2010/main" val="2547471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21</a:t>
            </a:fld>
            <a:endParaRPr lang="en-US" dirty="0"/>
          </a:p>
        </p:txBody>
      </p:sp>
      <p:sp>
        <p:nvSpPr>
          <p:cNvPr id="5" name="Title 1"/>
          <p:cNvSpPr>
            <a:spLocks noGrp="1"/>
          </p:cNvSpPr>
          <p:nvPr>
            <p:ph type="title"/>
          </p:nvPr>
        </p:nvSpPr>
        <p:spPr>
          <a:xfrm>
            <a:off x="5715000" y="19050"/>
            <a:ext cx="2209800" cy="742950"/>
          </a:xfrm>
        </p:spPr>
        <p:txBody>
          <a:bodyPr>
            <a:normAutofit/>
          </a:bodyPr>
          <a:lstStyle/>
          <a:p>
            <a:r>
              <a:rPr lang="fa-IR" altLang="en-US" sz="2000" b="1" dirty="0">
                <a:solidFill>
                  <a:schemeClr val="bg1"/>
                </a:solidFill>
              </a:rPr>
              <a:t>محبوبیت پایتون</a:t>
            </a:r>
          </a:p>
        </p:txBody>
      </p:sp>
      <p:sp>
        <p:nvSpPr>
          <p:cNvPr id="6" name="Rectangle 5"/>
          <p:cNvSpPr/>
          <p:nvPr/>
        </p:nvSpPr>
        <p:spPr>
          <a:xfrm>
            <a:off x="152400" y="4787192"/>
            <a:ext cx="4953000"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https://distantjob.com/blog/programming-languages-rank/</a:t>
            </a:r>
          </a:p>
        </p:txBody>
      </p:sp>
      <p:pic>
        <p:nvPicPr>
          <p:cNvPr id="3" name="Picture 2"/>
          <p:cNvPicPr>
            <a:picLocks noChangeAspect="1"/>
          </p:cNvPicPr>
          <p:nvPr/>
        </p:nvPicPr>
        <p:blipFill>
          <a:blip r:embed="rId2"/>
          <a:stretch>
            <a:fillRect/>
          </a:stretch>
        </p:blipFill>
        <p:spPr>
          <a:xfrm>
            <a:off x="2590800" y="285750"/>
            <a:ext cx="6096000" cy="4572000"/>
          </a:xfrm>
          <a:prstGeom prst="rect">
            <a:avLst/>
          </a:prstGeom>
        </p:spPr>
      </p:pic>
    </p:spTree>
    <p:extLst>
      <p:ext uri="{BB962C8B-B14F-4D97-AF65-F5344CB8AC3E}">
        <p14:creationId xmlns:p14="http://schemas.microsoft.com/office/powerpoint/2010/main" val="88834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22</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ویژگی های پایتون</a:t>
            </a:r>
          </a:p>
        </p:txBody>
      </p:sp>
      <p:grpSp>
        <p:nvGrpSpPr>
          <p:cNvPr id="12" name="Group 11"/>
          <p:cNvGrpSpPr/>
          <p:nvPr/>
        </p:nvGrpSpPr>
        <p:grpSpPr>
          <a:xfrm>
            <a:off x="304800" y="1047750"/>
            <a:ext cx="2667000" cy="609600"/>
            <a:chOff x="762000" y="1047750"/>
            <a:chExt cx="2057400" cy="457200"/>
          </a:xfrm>
        </p:grpSpPr>
        <p:sp>
          <p:nvSpPr>
            <p:cNvPr id="11" name="Pentagon 10"/>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Easy to Learn and Use</a:t>
              </a:r>
            </a:p>
          </p:txBody>
        </p:sp>
        <p:sp>
          <p:nvSpPr>
            <p:cNvPr id="10" name="Hexagon 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1</a:t>
              </a:r>
            </a:p>
          </p:txBody>
        </p:sp>
      </p:grpSp>
      <p:sp>
        <p:nvSpPr>
          <p:cNvPr id="14" name="Rounded Rectangular Callout 13"/>
          <p:cNvSpPr/>
          <p:nvPr/>
        </p:nvSpPr>
        <p:spPr>
          <a:xfrm>
            <a:off x="3352800" y="742950"/>
            <a:ext cx="5562600" cy="4024314"/>
          </a:xfrm>
          <a:prstGeom prst="wedgeRoundRectCallout">
            <a:avLst>
              <a:gd name="adj1" fmla="val -55801"/>
              <a:gd name="adj2" fmla="val -34277"/>
              <a:gd name="adj3" fmla="val 16667"/>
            </a:avLst>
          </a:prstGeom>
          <a:ln w="635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Easy to learn as compared to other programming languages. </a:t>
            </a:r>
          </a:p>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Its syntax the same as the English language.</a:t>
            </a:r>
          </a:p>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 There is no use of the semicolon or curly-bracket, the indentation defines the code block. </a:t>
            </a:r>
          </a:p>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It is the recommended programming language for beginners.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007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23</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ویژگی های پایتون</a:t>
            </a:r>
          </a:p>
        </p:txBody>
      </p:sp>
      <p:grpSp>
        <p:nvGrpSpPr>
          <p:cNvPr id="12" name="Group 11"/>
          <p:cNvGrpSpPr/>
          <p:nvPr/>
        </p:nvGrpSpPr>
        <p:grpSpPr>
          <a:xfrm>
            <a:off x="304800" y="1047750"/>
            <a:ext cx="2667000" cy="609600"/>
            <a:chOff x="762000" y="1047750"/>
            <a:chExt cx="2057400" cy="457200"/>
          </a:xfrm>
        </p:grpSpPr>
        <p:sp>
          <p:nvSpPr>
            <p:cNvPr id="11" name="Pentagon 10"/>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Easy to Learn and Use</a:t>
              </a:r>
            </a:p>
          </p:txBody>
        </p:sp>
        <p:sp>
          <p:nvSpPr>
            <p:cNvPr id="10" name="Hexagon 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1</a:t>
              </a:r>
            </a:p>
          </p:txBody>
        </p:sp>
      </p:grpSp>
      <p:sp>
        <p:nvSpPr>
          <p:cNvPr id="14" name="Rounded Rectangular Callout 13"/>
          <p:cNvSpPr/>
          <p:nvPr/>
        </p:nvSpPr>
        <p:spPr>
          <a:xfrm>
            <a:off x="3465689" y="1276350"/>
            <a:ext cx="5562600" cy="2950140"/>
          </a:xfrm>
          <a:prstGeom prst="wedgeRoundRectCallout">
            <a:avLst>
              <a:gd name="adj1" fmla="val -58099"/>
              <a:gd name="adj2" fmla="val -21463"/>
              <a:gd name="adj3" fmla="val 16667"/>
            </a:avLst>
          </a:prstGeom>
          <a:ln w="6350">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Python can perform complex tasks using a few lines of code.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simple example, the hello world program you simply type print("Hello World"). It will take only one line to execute, while Java or C takes multiple lines.</a:t>
            </a:r>
          </a:p>
        </p:txBody>
      </p:sp>
      <p:grpSp>
        <p:nvGrpSpPr>
          <p:cNvPr id="8" name="Group 7"/>
          <p:cNvGrpSpPr/>
          <p:nvPr/>
        </p:nvGrpSpPr>
        <p:grpSpPr>
          <a:xfrm>
            <a:off x="304800" y="1817124"/>
            <a:ext cx="2667000" cy="609600"/>
            <a:chOff x="762000" y="1047750"/>
            <a:chExt cx="2057400" cy="457200"/>
          </a:xfrm>
        </p:grpSpPr>
        <p:sp>
          <p:nvSpPr>
            <p:cNvPr id="9" name="Pentagon 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Expressive Language</a:t>
              </a:r>
            </a:p>
          </p:txBody>
        </p:sp>
        <p:sp>
          <p:nvSpPr>
            <p:cNvPr id="13" name="Hexagon 1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2</a:t>
              </a:r>
            </a:p>
          </p:txBody>
        </p:sp>
      </p:grpSp>
    </p:spTree>
    <p:extLst>
      <p:ext uri="{BB962C8B-B14F-4D97-AF65-F5344CB8AC3E}">
        <p14:creationId xmlns:p14="http://schemas.microsoft.com/office/powerpoint/2010/main" val="171493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24</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ویژگی های پایتون</a:t>
            </a:r>
          </a:p>
        </p:txBody>
      </p:sp>
      <p:grpSp>
        <p:nvGrpSpPr>
          <p:cNvPr id="12" name="Group 11"/>
          <p:cNvGrpSpPr/>
          <p:nvPr/>
        </p:nvGrpSpPr>
        <p:grpSpPr>
          <a:xfrm>
            <a:off x="304800" y="1047750"/>
            <a:ext cx="2667000" cy="609600"/>
            <a:chOff x="762000" y="1047750"/>
            <a:chExt cx="2057400" cy="457200"/>
          </a:xfrm>
        </p:grpSpPr>
        <p:sp>
          <p:nvSpPr>
            <p:cNvPr id="11" name="Pentagon 10"/>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Easy to Learn and Use</a:t>
              </a:r>
            </a:p>
          </p:txBody>
        </p:sp>
        <p:sp>
          <p:nvSpPr>
            <p:cNvPr id="10" name="Hexagon 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1</a:t>
              </a:r>
            </a:p>
          </p:txBody>
        </p:sp>
      </p:grpSp>
      <p:sp>
        <p:nvSpPr>
          <p:cNvPr id="14" name="Rounded Rectangular Callout 13"/>
          <p:cNvSpPr/>
          <p:nvPr/>
        </p:nvSpPr>
        <p:spPr>
          <a:xfrm>
            <a:off x="3465689" y="2038350"/>
            <a:ext cx="5221111" cy="1504184"/>
          </a:xfrm>
          <a:prstGeom prst="wedgeRoundRectCallout">
            <a:avLst>
              <a:gd name="adj1" fmla="val -58288"/>
              <a:gd name="adj2" fmla="val 7520"/>
              <a:gd name="adj3" fmla="val 16667"/>
            </a:avLst>
          </a:prstGeom>
          <a:ln w="635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means the Python program is executed one line at a time. The advantage of being interpreted language, it makes debugging easy and portable.</a:t>
            </a:r>
          </a:p>
        </p:txBody>
      </p:sp>
      <p:grpSp>
        <p:nvGrpSpPr>
          <p:cNvPr id="8" name="Group 7"/>
          <p:cNvGrpSpPr/>
          <p:nvPr/>
        </p:nvGrpSpPr>
        <p:grpSpPr>
          <a:xfrm>
            <a:off x="304800" y="1817124"/>
            <a:ext cx="2667000" cy="609600"/>
            <a:chOff x="762000" y="1047750"/>
            <a:chExt cx="2057400" cy="457200"/>
          </a:xfrm>
        </p:grpSpPr>
        <p:sp>
          <p:nvSpPr>
            <p:cNvPr id="9" name="Pentagon 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Expressive Language</a:t>
              </a:r>
            </a:p>
          </p:txBody>
        </p:sp>
        <p:sp>
          <p:nvSpPr>
            <p:cNvPr id="13" name="Hexagon 1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2</a:t>
              </a:r>
            </a:p>
          </p:txBody>
        </p:sp>
      </p:grpSp>
      <p:grpSp>
        <p:nvGrpSpPr>
          <p:cNvPr id="15" name="Group 14"/>
          <p:cNvGrpSpPr/>
          <p:nvPr/>
        </p:nvGrpSpPr>
        <p:grpSpPr>
          <a:xfrm>
            <a:off x="304800" y="2569906"/>
            <a:ext cx="2667000" cy="609600"/>
            <a:chOff x="762000" y="1047750"/>
            <a:chExt cx="2057400" cy="457200"/>
          </a:xfrm>
        </p:grpSpPr>
        <p:sp>
          <p:nvSpPr>
            <p:cNvPr id="16" name="Pentagon 15"/>
            <p:cNvSpPr/>
            <p:nvPr/>
          </p:nvSpPr>
          <p:spPr>
            <a:xfrm>
              <a:off x="1143000" y="1047750"/>
              <a:ext cx="1676400" cy="457200"/>
            </a:xfrm>
            <a:prstGeom prst="homePlate">
              <a:avLst/>
            </a:prstGeom>
            <a:solidFill>
              <a:srgbClr val="92D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Interpreted Language</a:t>
              </a:r>
            </a:p>
          </p:txBody>
        </p:sp>
        <p:sp>
          <p:nvSpPr>
            <p:cNvPr id="17" name="Hexagon 16"/>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3</a:t>
              </a:r>
            </a:p>
          </p:txBody>
        </p:sp>
      </p:grpSp>
    </p:spTree>
    <p:extLst>
      <p:ext uri="{BB962C8B-B14F-4D97-AF65-F5344CB8AC3E}">
        <p14:creationId xmlns:p14="http://schemas.microsoft.com/office/powerpoint/2010/main" val="1223817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25</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ویژگی های پایتون</a:t>
            </a:r>
          </a:p>
        </p:txBody>
      </p:sp>
      <p:grpSp>
        <p:nvGrpSpPr>
          <p:cNvPr id="12" name="Group 11"/>
          <p:cNvGrpSpPr/>
          <p:nvPr/>
        </p:nvGrpSpPr>
        <p:grpSpPr>
          <a:xfrm>
            <a:off x="304800" y="1047750"/>
            <a:ext cx="2667000" cy="609600"/>
            <a:chOff x="762000" y="1047750"/>
            <a:chExt cx="2057400" cy="457200"/>
          </a:xfrm>
        </p:grpSpPr>
        <p:sp>
          <p:nvSpPr>
            <p:cNvPr id="11" name="Pentagon 10"/>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Easy to Learn and Use</a:t>
              </a:r>
            </a:p>
          </p:txBody>
        </p:sp>
        <p:sp>
          <p:nvSpPr>
            <p:cNvPr id="10" name="Hexagon 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1</a:t>
              </a:r>
            </a:p>
          </p:txBody>
        </p:sp>
      </p:grpSp>
      <p:sp>
        <p:nvSpPr>
          <p:cNvPr id="14" name="Rounded Rectangular Callout 13"/>
          <p:cNvSpPr/>
          <p:nvPr/>
        </p:nvSpPr>
        <p:spPr>
          <a:xfrm>
            <a:off x="3460773" y="876300"/>
            <a:ext cx="5378427" cy="3524250"/>
          </a:xfrm>
          <a:prstGeom prst="wedgeRoundRectCallout">
            <a:avLst>
              <a:gd name="adj1" fmla="val -57778"/>
              <a:gd name="adj2" fmla="val 26626"/>
              <a:gd name="adj3" fmla="val 16667"/>
            </a:avLst>
          </a:prstGeom>
          <a:ln w="63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endParaRPr lang="en-US" dirty="0">
              <a:latin typeface="Times New Roman" panose="02020603050405020304" pitchFamily="18" charset="0"/>
              <a:cs typeface="Times New Roman" panose="02020603050405020304" pitchFamily="18" charset="0"/>
            </a:endParaRPr>
          </a:p>
        </p:txBody>
      </p:sp>
      <p:grpSp>
        <p:nvGrpSpPr>
          <p:cNvPr id="8" name="Group 7"/>
          <p:cNvGrpSpPr/>
          <p:nvPr/>
        </p:nvGrpSpPr>
        <p:grpSpPr>
          <a:xfrm>
            <a:off x="304800" y="1817124"/>
            <a:ext cx="2667000" cy="609600"/>
            <a:chOff x="762000" y="1047750"/>
            <a:chExt cx="2057400" cy="457200"/>
          </a:xfrm>
        </p:grpSpPr>
        <p:sp>
          <p:nvSpPr>
            <p:cNvPr id="9" name="Pentagon 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Expressive Language</a:t>
              </a:r>
            </a:p>
          </p:txBody>
        </p:sp>
        <p:sp>
          <p:nvSpPr>
            <p:cNvPr id="13" name="Hexagon 1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2</a:t>
              </a:r>
            </a:p>
          </p:txBody>
        </p:sp>
      </p:grpSp>
      <p:grpSp>
        <p:nvGrpSpPr>
          <p:cNvPr id="15" name="Group 14"/>
          <p:cNvGrpSpPr/>
          <p:nvPr/>
        </p:nvGrpSpPr>
        <p:grpSpPr>
          <a:xfrm>
            <a:off x="304800" y="2569906"/>
            <a:ext cx="2667000" cy="609600"/>
            <a:chOff x="762000" y="1047750"/>
            <a:chExt cx="2057400" cy="457200"/>
          </a:xfrm>
        </p:grpSpPr>
        <p:sp>
          <p:nvSpPr>
            <p:cNvPr id="16" name="Pentagon 15"/>
            <p:cNvSpPr/>
            <p:nvPr/>
          </p:nvSpPr>
          <p:spPr>
            <a:xfrm>
              <a:off x="1143000" y="1047750"/>
              <a:ext cx="1676400" cy="457200"/>
            </a:xfrm>
            <a:prstGeom prst="homePlate">
              <a:avLst/>
            </a:prstGeom>
            <a:solidFill>
              <a:srgbClr val="92D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Interpreted Language</a:t>
              </a:r>
            </a:p>
          </p:txBody>
        </p:sp>
        <p:sp>
          <p:nvSpPr>
            <p:cNvPr id="17" name="Hexagon 16"/>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3</a:t>
              </a:r>
            </a:p>
          </p:txBody>
        </p:sp>
      </p:grpSp>
      <p:grpSp>
        <p:nvGrpSpPr>
          <p:cNvPr id="18" name="Group 17"/>
          <p:cNvGrpSpPr/>
          <p:nvPr/>
        </p:nvGrpSpPr>
        <p:grpSpPr>
          <a:xfrm>
            <a:off x="302342" y="3322688"/>
            <a:ext cx="2667000" cy="609600"/>
            <a:chOff x="762000" y="1047750"/>
            <a:chExt cx="2057400" cy="457200"/>
          </a:xfrm>
        </p:grpSpPr>
        <p:sp>
          <p:nvSpPr>
            <p:cNvPr id="19" name="Pentagon 18"/>
            <p:cNvSpPr/>
            <p:nvPr/>
          </p:nvSpPr>
          <p:spPr>
            <a:xfrm>
              <a:off x="1143000" y="1047750"/>
              <a:ext cx="1676400" cy="457200"/>
            </a:xfrm>
            <a:prstGeom prst="homePlate">
              <a:avLst/>
            </a:prstGeom>
            <a:solidFill>
              <a:srgbClr val="00B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Cross-platform Language</a:t>
              </a:r>
            </a:p>
          </p:txBody>
        </p:sp>
        <p:sp>
          <p:nvSpPr>
            <p:cNvPr id="20" name="Hexagon 1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4</a:t>
              </a:r>
            </a:p>
          </p:txBody>
        </p:sp>
      </p:grpSp>
      <p:pic>
        <p:nvPicPr>
          <p:cNvPr id="6" name="Picture 5"/>
          <p:cNvPicPr>
            <a:picLocks noChangeAspect="1"/>
          </p:cNvPicPr>
          <p:nvPr/>
        </p:nvPicPr>
        <p:blipFill rotWithShape="1">
          <a:blip r:embed="rId2"/>
          <a:srcRect l="8627" r="11270"/>
          <a:stretch/>
        </p:blipFill>
        <p:spPr>
          <a:xfrm>
            <a:off x="3657600" y="1033616"/>
            <a:ext cx="4953001" cy="3124200"/>
          </a:xfrm>
          <a:prstGeom prst="rect">
            <a:avLst/>
          </a:prstGeom>
        </p:spPr>
      </p:pic>
    </p:spTree>
    <p:extLst>
      <p:ext uri="{BB962C8B-B14F-4D97-AF65-F5344CB8AC3E}">
        <p14:creationId xmlns:p14="http://schemas.microsoft.com/office/powerpoint/2010/main" val="1945058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26</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ویژگی های پایتون</a:t>
            </a:r>
          </a:p>
        </p:txBody>
      </p:sp>
      <p:grpSp>
        <p:nvGrpSpPr>
          <p:cNvPr id="12" name="Group 11"/>
          <p:cNvGrpSpPr/>
          <p:nvPr/>
        </p:nvGrpSpPr>
        <p:grpSpPr>
          <a:xfrm>
            <a:off x="304800" y="1047750"/>
            <a:ext cx="2667000" cy="609600"/>
            <a:chOff x="762000" y="1047750"/>
            <a:chExt cx="2057400" cy="457200"/>
          </a:xfrm>
        </p:grpSpPr>
        <p:sp>
          <p:nvSpPr>
            <p:cNvPr id="11" name="Pentagon 10"/>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Easy to Learn and Use</a:t>
              </a:r>
            </a:p>
          </p:txBody>
        </p:sp>
        <p:sp>
          <p:nvSpPr>
            <p:cNvPr id="10" name="Hexagon 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1</a:t>
              </a:r>
            </a:p>
          </p:txBody>
        </p:sp>
      </p:grpSp>
      <p:grpSp>
        <p:nvGrpSpPr>
          <p:cNvPr id="8" name="Group 7"/>
          <p:cNvGrpSpPr/>
          <p:nvPr/>
        </p:nvGrpSpPr>
        <p:grpSpPr>
          <a:xfrm>
            <a:off x="304800" y="1817124"/>
            <a:ext cx="2667000" cy="609600"/>
            <a:chOff x="762000" y="1047750"/>
            <a:chExt cx="2057400" cy="457200"/>
          </a:xfrm>
        </p:grpSpPr>
        <p:sp>
          <p:nvSpPr>
            <p:cNvPr id="9" name="Pentagon 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Expressive Language</a:t>
              </a:r>
            </a:p>
          </p:txBody>
        </p:sp>
        <p:sp>
          <p:nvSpPr>
            <p:cNvPr id="13" name="Hexagon 1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2</a:t>
              </a:r>
            </a:p>
          </p:txBody>
        </p:sp>
      </p:grpSp>
      <p:grpSp>
        <p:nvGrpSpPr>
          <p:cNvPr id="15" name="Group 14"/>
          <p:cNvGrpSpPr/>
          <p:nvPr/>
        </p:nvGrpSpPr>
        <p:grpSpPr>
          <a:xfrm>
            <a:off x="304800" y="2569906"/>
            <a:ext cx="2667000" cy="609600"/>
            <a:chOff x="762000" y="1047750"/>
            <a:chExt cx="2057400" cy="457200"/>
          </a:xfrm>
        </p:grpSpPr>
        <p:sp>
          <p:nvSpPr>
            <p:cNvPr id="16" name="Pentagon 15"/>
            <p:cNvSpPr/>
            <p:nvPr/>
          </p:nvSpPr>
          <p:spPr>
            <a:xfrm>
              <a:off x="1143000" y="1047750"/>
              <a:ext cx="1676400" cy="457200"/>
            </a:xfrm>
            <a:prstGeom prst="homePlate">
              <a:avLst/>
            </a:prstGeom>
            <a:solidFill>
              <a:srgbClr val="92D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Interpreted Language</a:t>
              </a:r>
            </a:p>
          </p:txBody>
        </p:sp>
        <p:sp>
          <p:nvSpPr>
            <p:cNvPr id="17" name="Hexagon 16"/>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3</a:t>
              </a:r>
            </a:p>
          </p:txBody>
        </p:sp>
      </p:grpSp>
      <p:grpSp>
        <p:nvGrpSpPr>
          <p:cNvPr id="18" name="Group 17"/>
          <p:cNvGrpSpPr/>
          <p:nvPr/>
        </p:nvGrpSpPr>
        <p:grpSpPr>
          <a:xfrm>
            <a:off x="302342" y="3322688"/>
            <a:ext cx="2667000" cy="609600"/>
            <a:chOff x="762000" y="1047750"/>
            <a:chExt cx="2057400" cy="457200"/>
          </a:xfrm>
        </p:grpSpPr>
        <p:sp>
          <p:nvSpPr>
            <p:cNvPr id="19" name="Pentagon 18"/>
            <p:cNvSpPr/>
            <p:nvPr/>
          </p:nvSpPr>
          <p:spPr>
            <a:xfrm>
              <a:off x="1143000" y="1047750"/>
              <a:ext cx="1676400" cy="457200"/>
            </a:xfrm>
            <a:prstGeom prst="homePlate">
              <a:avLst/>
            </a:prstGeom>
            <a:solidFill>
              <a:srgbClr val="00B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Cross-platform Language</a:t>
              </a:r>
            </a:p>
          </p:txBody>
        </p:sp>
        <p:sp>
          <p:nvSpPr>
            <p:cNvPr id="20" name="Hexagon 1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4</a:t>
              </a:r>
            </a:p>
          </p:txBody>
        </p:sp>
      </p:grpSp>
      <p:sp>
        <p:nvSpPr>
          <p:cNvPr id="21" name="Rounded Rectangular Callout 20"/>
          <p:cNvSpPr/>
          <p:nvPr/>
        </p:nvSpPr>
        <p:spPr>
          <a:xfrm>
            <a:off x="3463232" y="1370522"/>
            <a:ext cx="5491680" cy="3030028"/>
          </a:xfrm>
          <a:prstGeom prst="wedgeRoundRectCallout">
            <a:avLst>
              <a:gd name="adj1" fmla="val -58094"/>
              <a:gd name="adj2" fmla="val 47478"/>
              <a:gd name="adj3" fmla="val 16667"/>
            </a:avLst>
          </a:prstGeom>
          <a:ln w="63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Python is freely available for everyone.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has a large community across the world that is dedicatedly working towards make new python modules and functions.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Anyone can contribute to the Python community.</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The open-source means, "Anyone can download its source code without paying any penny."</a:t>
            </a:r>
          </a:p>
        </p:txBody>
      </p:sp>
      <p:grpSp>
        <p:nvGrpSpPr>
          <p:cNvPr id="22" name="Group 21"/>
          <p:cNvGrpSpPr/>
          <p:nvPr/>
        </p:nvGrpSpPr>
        <p:grpSpPr>
          <a:xfrm>
            <a:off x="302342" y="4068710"/>
            <a:ext cx="2667000" cy="609600"/>
            <a:chOff x="762000" y="1047750"/>
            <a:chExt cx="2057400" cy="457200"/>
          </a:xfrm>
        </p:grpSpPr>
        <p:sp>
          <p:nvSpPr>
            <p:cNvPr id="23" name="Pentagon 22"/>
            <p:cNvSpPr/>
            <p:nvPr/>
          </p:nvSpPr>
          <p:spPr>
            <a:xfrm>
              <a:off x="1143000" y="1047750"/>
              <a:ext cx="1676400" cy="457200"/>
            </a:xfrm>
            <a:prstGeom prst="homePlate">
              <a:avLst/>
            </a:prstGeom>
            <a:solidFill>
              <a:srgbClr val="F3E15F"/>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Free and Open Source</a:t>
              </a:r>
            </a:p>
          </p:txBody>
        </p:sp>
        <p:sp>
          <p:nvSpPr>
            <p:cNvPr id="24" name="Hexagon 23"/>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5</a:t>
              </a:r>
            </a:p>
          </p:txBody>
        </p:sp>
      </p:grpSp>
    </p:spTree>
    <p:extLst>
      <p:ext uri="{BB962C8B-B14F-4D97-AF65-F5344CB8AC3E}">
        <p14:creationId xmlns:p14="http://schemas.microsoft.com/office/powerpoint/2010/main" val="1730381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27</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ویژگی های پایتون</a:t>
            </a:r>
          </a:p>
        </p:txBody>
      </p:sp>
      <p:grpSp>
        <p:nvGrpSpPr>
          <p:cNvPr id="12" name="Group 11"/>
          <p:cNvGrpSpPr/>
          <p:nvPr/>
        </p:nvGrpSpPr>
        <p:grpSpPr>
          <a:xfrm>
            <a:off x="304800" y="666750"/>
            <a:ext cx="2667000" cy="609600"/>
            <a:chOff x="762000" y="1047750"/>
            <a:chExt cx="2057400" cy="457200"/>
          </a:xfrm>
        </p:grpSpPr>
        <p:sp>
          <p:nvSpPr>
            <p:cNvPr id="11" name="Pentagon 10"/>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Easy to Learn and Use</a:t>
              </a:r>
            </a:p>
          </p:txBody>
        </p:sp>
        <p:sp>
          <p:nvSpPr>
            <p:cNvPr id="10" name="Hexagon 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1</a:t>
              </a:r>
            </a:p>
          </p:txBody>
        </p:sp>
      </p:grpSp>
      <p:grpSp>
        <p:nvGrpSpPr>
          <p:cNvPr id="8" name="Group 7"/>
          <p:cNvGrpSpPr/>
          <p:nvPr/>
        </p:nvGrpSpPr>
        <p:grpSpPr>
          <a:xfrm>
            <a:off x="304800" y="1436124"/>
            <a:ext cx="2667000" cy="609600"/>
            <a:chOff x="762000" y="1047750"/>
            <a:chExt cx="2057400" cy="457200"/>
          </a:xfrm>
        </p:grpSpPr>
        <p:sp>
          <p:nvSpPr>
            <p:cNvPr id="9" name="Pentagon 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Expressive Language</a:t>
              </a:r>
            </a:p>
          </p:txBody>
        </p:sp>
        <p:sp>
          <p:nvSpPr>
            <p:cNvPr id="13" name="Hexagon 1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2</a:t>
              </a:r>
            </a:p>
          </p:txBody>
        </p:sp>
      </p:grpSp>
      <p:grpSp>
        <p:nvGrpSpPr>
          <p:cNvPr id="15" name="Group 14"/>
          <p:cNvGrpSpPr/>
          <p:nvPr/>
        </p:nvGrpSpPr>
        <p:grpSpPr>
          <a:xfrm>
            <a:off x="304800" y="2188906"/>
            <a:ext cx="2667000" cy="609600"/>
            <a:chOff x="762000" y="1047750"/>
            <a:chExt cx="2057400" cy="457200"/>
          </a:xfrm>
        </p:grpSpPr>
        <p:sp>
          <p:nvSpPr>
            <p:cNvPr id="16" name="Pentagon 15"/>
            <p:cNvSpPr/>
            <p:nvPr/>
          </p:nvSpPr>
          <p:spPr>
            <a:xfrm>
              <a:off x="1143000" y="1047750"/>
              <a:ext cx="1676400" cy="457200"/>
            </a:xfrm>
            <a:prstGeom prst="homePlate">
              <a:avLst/>
            </a:prstGeom>
            <a:solidFill>
              <a:srgbClr val="92D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Interpreted Language</a:t>
              </a:r>
            </a:p>
          </p:txBody>
        </p:sp>
        <p:sp>
          <p:nvSpPr>
            <p:cNvPr id="17" name="Hexagon 16"/>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3</a:t>
              </a:r>
            </a:p>
          </p:txBody>
        </p:sp>
      </p:grpSp>
      <p:grpSp>
        <p:nvGrpSpPr>
          <p:cNvPr id="18" name="Group 17"/>
          <p:cNvGrpSpPr/>
          <p:nvPr/>
        </p:nvGrpSpPr>
        <p:grpSpPr>
          <a:xfrm>
            <a:off x="302342" y="2941688"/>
            <a:ext cx="2667000" cy="609600"/>
            <a:chOff x="762000" y="1047750"/>
            <a:chExt cx="2057400" cy="457200"/>
          </a:xfrm>
        </p:grpSpPr>
        <p:sp>
          <p:nvSpPr>
            <p:cNvPr id="19" name="Pentagon 18"/>
            <p:cNvSpPr/>
            <p:nvPr/>
          </p:nvSpPr>
          <p:spPr>
            <a:xfrm>
              <a:off x="1143000" y="1047750"/>
              <a:ext cx="1676400" cy="457200"/>
            </a:xfrm>
            <a:prstGeom prst="homePlate">
              <a:avLst/>
            </a:prstGeom>
            <a:solidFill>
              <a:srgbClr val="00B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Cross-platform Language</a:t>
              </a:r>
            </a:p>
          </p:txBody>
        </p:sp>
        <p:sp>
          <p:nvSpPr>
            <p:cNvPr id="20" name="Hexagon 1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4</a:t>
              </a:r>
            </a:p>
          </p:txBody>
        </p:sp>
      </p:grpSp>
      <p:grpSp>
        <p:nvGrpSpPr>
          <p:cNvPr id="22" name="Group 21"/>
          <p:cNvGrpSpPr/>
          <p:nvPr/>
        </p:nvGrpSpPr>
        <p:grpSpPr>
          <a:xfrm>
            <a:off x="302342" y="3687710"/>
            <a:ext cx="2667000" cy="609600"/>
            <a:chOff x="762000" y="1047750"/>
            <a:chExt cx="2057400" cy="457200"/>
          </a:xfrm>
        </p:grpSpPr>
        <p:sp>
          <p:nvSpPr>
            <p:cNvPr id="23" name="Pentagon 22"/>
            <p:cNvSpPr/>
            <p:nvPr/>
          </p:nvSpPr>
          <p:spPr>
            <a:xfrm>
              <a:off x="1143000" y="1047750"/>
              <a:ext cx="1676400" cy="457200"/>
            </a:xfrm>
            <a:prstGeom prst="homePlate">
              <a:avLst/>
            </a:prstGeom>
            <a:solidFill>
              <a:srgbClr val="F3E15F"/>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Free and Open Source</a:t>
              </a:r>
            </a:p>
          </p:txBody>
        </p:sp>
        <p:sp>
          <p:nvSpPr>
            <p:cNvPr id="24" name="Hexagon 23"/>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5</a:t>
              </a:r>
            </a:p>
          </p:txBody>
        </p:sp>
      </p:grpSp>
      <p:grpSp>
        <p:nvGrpSpPr>
          <p:cNvPr id="25" name="Group 24"/>
          <p:cNvGrpSpPr/>
          <p:nvPr/>
        </p:nvGrpSpPr>
        <p:grpSpPr>
          <a:xfrm flipH="1">
            <a:off x="6019800" y="655688"/>
            <a:ext cx="2667000" cy="609600"/>
            <a:chOff x="762000" y="1047750"/>
            <a:chExt cx="2057400" cy="457200"/>
          </a:xfrm>
        </p:grpSpPr>
        <p:sp>
          <p:nvSpPr>
            <p:cNvPr id="26" name="Pentagon 25"/>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Object-Oriented Language</a:t>
              </a:r>
            </a:p>
          </p:txBody>
        </p:sp>
        <p:sp>
          <p:nvSpPr>
            <p:cNvPr id="27" name="Hexagon 26"/>
            <p:cNvSpPr/>
            <p:nvPr/>
          </p:nvSpPr>
          <p:spPr>
            <a:xfrm>
              <a:off x="762000" y="1047750"/>
              <a:ext cx="533400" cy="457200"/>
            </a:xfrm>
            <a:prstGeom prst="hexagon">
              <a:avLst/>
            </a:prstGeom>
            <a:solidFill>
              <a:schemeClr val="bg1"/>
            </a:solidFill>
            <a:ln w="31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6</a:t>
              </a:r>
            </a:p>
          </p:txBody>
        </p:sp>
      </p:grpSp>
      <p:sp>
        <p:nvSpPr>
          <p:cNvPr id="21" name="Rounded Rectangular Callout 20"/>
          <p:cNvSpPr/>
          <p:nvPr/>
        </p:nvSpPr>
        <p:spPr>
          <a:xfrm>
            <a:off x="223320" y="795335"/>
            <a:ext cx="5491680" cy="3396742"/>
          </a:xfrm>
          <a:prstGeom prst="wedgeRoundRectCallout">
            <a:avLst>
              <a:gd name="adj1" fmla="val 54880"/>
              <a:gd name="adj2" fmla="val -44433"/>
              <a:gd name="adj3" fmla="val 16667"/>
            </a:avLst>
          </a:prstGeom>
          <a:ln w="635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Python supports object-oriented language and concepts of classes and objects come into existence.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supports inheritance, polymorphism, and encapsulation, etc. </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object-oriented procedure helps to programmer to write reusable code and develop applications in less code.</a:t>
            </a:r>
          </a:p>
        </p:txBody>
      </p:sp>
    </p:spTree>
    <p:extLst>
      <p:ext uri="{BB962C8B-B14F-4D97-AF65-F5344CB8AC3E}">
        <p14:creationId xmlns:p14="http://schemas.microsoft.com/office/powerpoint/2010/main" val="665222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28</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ویژگی های پایتون</a:t>
            </a:r>
          </a:p>
        </p:txBody>
      </p:sp>
      <p:grpSp>
        <p:nvGrpSpPr>
          <p:cNvPr id="12" name="Group 11"/>
          <p:cNvGrpSpPr/>
          <p:nvPr/>
        </p:nvGrpSpPr>
        <p:grpSpPr>
          <a:xfrm>
            <a:off x="304800" y="666750"/>
            <a:ext cx="2667000" cy="609600"/>
            <a:chOff x="762000" y="1047750"/>
            <a:chExt cx="2057400" cy="457200"/>
          </a:xfrm>
        </p:grpSpPr>
        <p:sp>
          <p:nvSpPr>
            <p:cNvPr id="11" name="Pentagon 10"/>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Easy to Learn and Use</a:t>
              </a:r>
            </a:p>
          </p:txBody>
        </p:sp>
        <p:sp>
          <p:nvSpPr>
            <p:cNvPr id="10" name="Hexagon 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1</a:t>
              </a:r>
            </a:p>
          </p:txBody>
        </p:sp>
      </p:grpSp>
      <p:grpSp>
        <p:nvGrpSpPr>
          <p:cNvPr id="8" name="Group 7"/>
          <p:cNvGrpSpPr/>
          <p:nvPr/>
        </p:nvGrpSpPr>
        <p:grpSpPr>
          <a:xfrm>
            <a:off x="304800" y="1436124"/>
            <a:ext cx="2667000" cy="609600"/>
            <a:chOff x="762000" y="1047750"/>
            <a:chExt cx="2057400" cy="457200"/>
          </a:xfrm>
        </p:grpSpPr>
        <p:sp>
          <p:nvSpPr>
            <p:cNvPr id="9" name="Pentagon 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Expressive Language</a:t>
              </a:r>
            </a:p>
          </p:txBody>
        </p:sp>
        <p:sp>
          <p:nvSpPr>
            <p:cNvPr id="13" name="Hexagon 1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2</a:t>
              </a:r>
            </a:p>
          </p:txBody>
        </p:sp>
      </p:grpSp>
      <p:grpSp>
        <p:nvGrpSpPr>
          <p:cNvPr id="15" name="Group 14"/>
          <p:cNvGrpSpPr/>
          <p:nvPr/>
        </p:nvGrpSpPr>
        <p:grpSpPr>
          <a:xfrm>
            <a:off x="304800" y="2188906"/>
            <a:ext cx="2667000" cy="609600"/>
            <a:chOff x="762000" y="1047750"/>
            <a:chExt cx="2057400" cy="457200"/>
          </a:xfrm>
        </p:grpSpPr>
        <p:sp>
          <p:nvSpPr>
            <p:cNvPr id="16" name="Pentagon 15"/>
            <p:cNvSpPr/>
            <p:nvPr/>
          </p:nvSpPr>
          <p:spPr>
            <a:xfrm>
              <a:off x="1143000" y="1047750"/>
              <a:ext cx="1676400" cy="457200"/>
            </a:xfrm>
            <a:prstGeom prst="homePlate">
              <a:avLst/>
            </a:prstGeom>
            <a:solidFill>
              <a:srgbClr val="92D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Interpreted Language</a:t>
              </a:r>
            </a:p>
          </p:txBody>
        </p:sp>
        <p:sp>
          <p:nvSpPr>
            <p:cNvPr id="17" name="Hexagon 16"/>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3</a:t>
              </a:r>
            </a:p>
          </p:txBody>
        </p:sp>
      </p:grpSp>
      <p:grpSp>
        <p:nvGrpSpPr>
          <p:cNvPr id="18" name="Group 17"/>
          <p:cNvGrpSpPr/>
          <p:nvPr/>
        </p:nvGrpSpPr>
        <p:grpSpPr>
          <a:xfrm>
            <a:off x="302342" y="2941688"/>
            <a:ext cx="2667000" cy="609600"/>
            <a:chOff x="762000" y="1047750"/>
            <a:chExt cx="2057400" cy="457200"/>
          </a:xfrm>
        </p:grpSpPr>
        <p:sp>
          <p:nvSpPr>
            <p:cNvPr id="19" name="Pentagon 18"/>
            <p:cNvSpPr/>
            <p:nvPr/>
          </p:nvSpPr>
          <p:spPr>
            <a:xfrm>
              <a:off x="1143000" y="1047750"/>
              <a:ext cx="1676400" cy="457200"/>
            </a:xfrm>
            <a:prstGeom prst="homePlate">
              <a:avLst/>
            </a:prstGeom>
            <a:solidFill>
              <a:srgbClr val="00B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Cross-platform Language</a:t>
              </a:r>
            </a:p>
          </p:txBody>
        </p:sp>
        <p:sp>
          <p:nvSpPr>
            <p:cNvPr id="20" name="Hexagon 1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4</a:t>
              </a:r>
            </a:p>
          </p:txBody>
        </p:sp>
      </p:grpSp>
      <p:grpSp>
        <p:nvGrpSpPr>
          <p:cNvPr id="22" name="Group 21"/>
          <p:cNvGrpSpPr/>
          <p:nvPr/>
        </p:nvGrpSpPr>
        <p:grpSpPr>
          <a:xfrm>
            <a:off x="302342" y="3687710"/>
            <a:ext cx="2667000" cy="609600"/>
            <a:chOff x="762000" y="1047750"/>
            <a:chExt cx="2057400" cy="457200"/>
          </a:xfrm>
        </p:grpSpPr>
        <p:sp>
          <p:nvSpPr>
            <p:cNvPr id="23" name="Pentagon 22"/>
            <p:cNvSpPr/>
            <p:nvPr/>
          </p:nvSpPr>
          <p:spPr>
            <a:xfrm>
              <a:off x="1143000" y="1047750"/>
              <a:ext cx="1676400" cy="457200"/>
            </a:xfrm>
            <a:prstGeom prst="homePlate">
              <a:avLst/>
            </a:prstGeom>
            <a:solidFill>
              <a:srgbClr val="F3E15F"/>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Free and Open Source</a:t>
              </a:r>
            </a:p>
          </p:txBody>
        </p:sp>
        <p:sp>
          <p:nvSpPr>
            <p:cNvPr id="24" name="Hexagon 23"/>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5</a:t>
              </a:r>
            </a:p>
          </p:txBody>
        </p:sp>
      </p:grpSp>
      <p:sp>
        <p:nvSpPr>
          <p:cNvPr id="21" name="Rounded Rectangular Callout 20"/>
          <p:cNvSpPr/>
          <p:nvPr/>
        </p:nvSpPr>
        <p:spPr>
          <a:xfrm flipH="1">
            <a:off x="73742" y="699319"/>
            <a:ext cx="5791200" cy="3929831"/>
          </a:xfrm>
          <a:prstGeom prst="wedgeRoundRectCallout">
            <a:avLst>
              <a:gd name="adj1" fmla="val -53229"/>
              <a:gd name="adj2" fmla="val -24387"/>
              <a:gd name="adj3" fmla="val 16667"/>
            </a:avLst>
          </a:prstGeom>
          <a:ln w="635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machine learning, </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Tensor flow, </a:t>
            </a:r>
            <a:r>
              <a:rPr lang="en-US" dirty="0" err="1">
                <a:latin typeface="Times New Roman" panose="02020603050405020304" pitchFamily="18" charset="0"/>
                <a:cs typeface="Times New Roman" panose="02020603050405020304" pitchFamily="18" charset="0"/>
              </a:rPr>
              <a:t>scikit-learn,Pandas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Numpy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KerasPytorch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etc</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 developer, </a:t>
            </a:r>
          </a:p>
          <a:p>
            <a:pPr marL="742950" lvl="1"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Django, flask</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Mobile App</a:t>
            </a:r>
          </a:p>
          <a:p>
            <a:pPr marL="742950" lvl="1" indent="-285750">
              <a:lnSpc>
                <a:spcPct val="15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Kivy</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Web scraping</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t>
            </a:r>
          </a:p>
        </p:txBody>
      </p:sp>
      <p:grpSp>
        <p:nvGrpSpPr>
          <p:cNvPr id="28" name="Group 27"/>
          <p:cNvGrpSpPr/>
          <p:nvPr/>
        </p:nvGrpSpPr>
        <p:grpSpPr>
          <a:xfrm flipH="1">
            <a:off x="6140063" y="1409700"/>
            <a:ext cx="2667000" cy="609600"/>
            <a:chOff x="762000" y="1047750"/>
            <a:chExt cx="2057400" cy="457200"/>
          </a:xfrm>
        </p:grpSpPr>
        <p:sp>
          <p:nvSpPr>
            <p:cNvPr id="29" name="Pentagon 2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Large Standard Library</a:t>
              </a:r>
            </a:p>
          </p:txBody>
        </p:sp>
        <p:sp>
          <p:nvSpPr>
            <p:cNvPr id="33" name="Hexagon 3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7</a:t>
              </a:r>
            </a:p>
          </p:txBody>
        </p:sp>
      </p:grpSp>
      <p:grpSp>
        <p:nvGrpSpPr>
          <p:cNvPr id="34" name="Group 33"/>
          <p:cNvGrpSpPr/>
          <p:nvPr/>
        </p:nvGrpSpPr>
        <p:grpSpPr>
          <a:xfrm flipH="1">
            <a:off x="6140063" y="671665"/>
            <a:ext cx="2667000" cy="609600"/>
            <a:chOff x="762000" y="1047750"/>
            <a:chExt cx="2057400" cy="457200"/>
          </a:xfrm>
        </p:grpSpPr>
        <p:sp>
          <p:nvSpPr>
            <p:cNvPr id="35" name="Pentagon 34"/>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Object-Oriented Language</a:t>
              </a:r>
            </a:p>
          </p:txBody>
        </p:sp>
        <p:sp>
          <p:nvSpPr>
            <p:cNvPr id="36" name="Hexagon 35"/>
            <p:cNvSpPr/>
            <p:nvPr/>
          </p:nvSpPr>
          <p:spPr>
            <a:xfrm>
              <a:off x="762000" y="1047750"/>
              <a:ext cx="533400" cy="457200"/>
            </a:xfrm>
            <a:prstGeom prst="hexagon">
              <a:avLst/>
            </a:prstGeom>
            <a:solidFill>
              <a:schemeClr val="bg1"/>
            </a:solidFill>
            <a:ln w="31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6</a:t>
              </a:r>
            </a:p>
          </p:txBody>
        </p:sp>
      </p:grpSp>
    </p:spTree>
    <p:extLst>
      <p:ext uri="{BB962C8B-B14F-4D97-AF65-F5344CB8AC3E}">
        <p14:creationId xmlns:p14="http://schemas.microsoft.com/office/powerpoint/2010/main" val="2600526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29</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ویژگی های پایتون</a:t>
            </a:r>
          </a:p>
        </p:txBody>
      </p:sp>
      <p:grpSp>
        <p:nvGrpSpPr>
          <p:cNvPr id="12" name="Group 11"/>
          <p:cNvGrpSpPr/>
          <p:nvPr/>
        </p:nvGrpSpPr>
        <p:grpSpPr>
          <a:xfrm>
            <a:off x="304800" y="666750"/>
            <a:ext cx="2667000" cy="609600"/>
            <a:chOff x="762000" y="1047750"/>
            <a:chExt cx="2057400" cy="457200"/>
          </a:xfrm>
        </p:grpSpPr>
        <p:sp>
          <p:nvSpPr>
            <p:cNvPr id="11" name="Pentagon 10"/>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Easy to Learn and Use</a:t>
              </a:r>
            </a:p>
          </p:txBody>
        </p:sp>
        <p:sp>
          <p:nvSpPr>
            <p:cNvPr id="10" name="Hexagon 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1</a:t>
              </a:r>
            </a:p>
          </p:txBody>
        </p:sp>
      </p:grpSp>
      <p:grpSp>
        <p:nvGrpSpPr>
          <p:cNvPr id="8" name="Group 7"/>
          <p:cNvGrpSpPr/>
          <p:nvPr/>
        </p:nvGrpSpPr>
        <p:grpSpPr>
          <a:xfrm>
            <a:off x="304800" y="1436124"/>
            <a:ext cx="2667000" cy="609600"/>
            <a:chOff x="762000" y="1047750"/>
            <a:chExt cx="2057400" cy="457200"/>
          </a:xfrm>
        </p:grpSpPr>
        <p:sp>
          <p:nvSpPr>
            <p:cNvPr id="9" name="Pentagon 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Expressive Language</a:t>
              </a:r>
            </a:p>
          </p:txBody>
        </p:sp>
        <p:sp>
          <p:nvSpPr>
            <p:cNvPr id="13" name="Hexagon 1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2</a:t>
              </a:r>
            </a:p>
          </p:txBody>
        </p:sp>
      </p:grpSp>
      <p:grpSp>
        <p:nvGrpSpPr>
          <p:cNvPr id="15" name="Group 14"/>
          <p:cNvGrpSpPr/>
          <p:nvPr/>
        </p:nvGrpSpPr>
        <p:grpSpPr>
          <a:xfrm>
            <a:off x="304800" y="2188906"/>
            <a:ext cx="2667000" cy="609600"/>
            <a:chOff x="762000" y="1047750"/>
            <a:chExt cx="2057400" cy="457200"/>
          </a:xfrm>
        </p:grpSpPr>
        <p:sp>
          <p:nvSpPr>
            <p:cNvPr id="16" name="Pentagon 15"/>
            <p:cNvSpPr/>
            <p:nvPr/>
          </p:nvSpPr>
          <p:spPr>
            <a:xfrm>
              <a:off x="1143000" y="1047750"/>
              <a:ext cx="1676400" cy="457200"/>
            </a:xfrm>
            <a:prstGeom prst="homePlate">
              <a:avLst/>
            </a:prstGeom>
            <a:solidFill>
              <a:srgbClr val="92D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Interpreted Language</a:t>
              </a:r>
            </a:p>
          </p:txBody>
        </p:sp>
        <p:sp>
          <p:nvSpPr>
            <p:cNvPr id="17" name="Hexagon 16"/>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3</a:t>
              </a:r>
            </a:p>
          </p:txBody>
        </p:sp>
      </p:grpSp>
      <p:grpSp>
        <p:nvGrpSpPr>
          <p:cNvPr id="18" name="Group 17"/>
          <p:cNvGrpSpPr/>
          <p:nvPr/>
        </p:nvGrpSpPr>
        <p:grpSpPr>
          <a:xfrm>
            <a:off x="257642" y="2925710"/>
            <a:ext cx="2667000" cy="609600"/>
            <a:chOff x="762000" y="1047750"/>
            <a:chExt cx="2057400" cy="457200"/>
          </a:xfrm>
        </p:grpSpPr>
        <p:sp>
          <p:nvSpPr>
            <p:cNvPr id="19" name="Pentagon 18"/>
            <p:cNvSpPr/>
            <p:nvPr/>
          </p:nvSpPr>
          <p:spPr>
            <a:xfrm>
              <a:off x="1143000" y="1047750"/>
              <a:ext cx="1676400" cy="457200"/>
            </a:xfrm>
            <a:prstGeom prst="homePlate">
              <a:avLst/>
            </a:prstGeom>
            <a:solidFill>
              <a:srgbClr val="00B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Cross-platform Language</a:t>
              </a:r>
            </a:p>
          </p:txBody>
        </p:sp>
        <p:sp>
          <p:nvSpPr>
            <p:cNvPr id="20" name="Hexagon 1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4</a:t>
              </a:r>
            </a:p>
          </p:txBody>
        </p:sp>
      </p:grpSp>
      <p:grpSp>
        <p:nvGrpSpPr>
          <p:cNvPr id="22" name="Group 21"/>
          <p:cNvGrpSpPr/>
          <p:nvPr/>
        </p:nvGrpSpPr>
        <p:grpSpPr>
          <a:xfrm>
            <a:off x="302342" y="3687710"/>
            <a:ext cx="2667000" cy="609600"/>
            <a:chOff x="762000" y="1047750"/>
            <a:chExt cx="2057400" cy="457200"/>
          </a:xfrm>
        </p:grpSpPr>
        <p:sp>
          <p:nvSpPr>
            <p:cNvPr id="23" name="Pentagon 22"/>
            <p:cNvSpPr/>
            <p:nvPr/>
          </p:nvSpPr>
          <p:spPr>
            <a:xfrm>
              <a:off x="1143000" y="1047750"/>
              <a:ext cx="1676400" cy="457200"/>
            </a:xfrm>
            <a:prstGeom prst="homePlate">
              <a:avLst/>
            </a:prstGeom>
            <a:solidFill>
              <a:srgbClr val="F3E15F"/>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Free and Open Source</a:t>
              </a:r>
            </a:p>
          </p:txBody>
        </p:sp>
        <p:sp>
          <p:nvSpPr>
            <p:cNvPr id="24" name="Hexagon 23"/>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5</a:t>
              </a:r>
            </a:p>
          </p:txBody>
        </p:sp>
      </p:grpSp>
      <p:sp>
        <p:nvSpPr>
          <p:cNvPr id="21" name="Rounded Rectangular Callout 20"/>
          <p:cNvSpPr/>
          <p:nvPr/>
        </p:nvSpPr>
        <p:spPr>
          <a:xfrm flipH="1">
            <a:off x="457200" y="1200150"/>
            <a:ext cx="5407740" cy="3429000"/>
          </a:xfrm>
          <a:prstGeom prst="wedgeRoundRectCallout">
            <a:avLst>
              <a:gd name="adj1" fmla="val -53363"/>
              <a:gd name="adj2" fmla="val -11928"/>
              <a:gd name="adj3" fmla="val 16667"/>
            </a:avLst>
          </a:prstGeom>
          <a:ln w="635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Graphical User Interface is used for the developing Desktop application. PyQT6, </a:t>
            </a:r>
            <a:r>
              <a:rPr lang="en-US" dirty="0" err="1">
                <a:latin typeface="Times New Roman" panose="02020603050405020304" pitchFamily="18" charset="0"/>
                <a:cs typeface="Times New Roman" panose="02020603050405020304" pitchFamily="18" charset="0"/>
              </a:rPr>
              <a:t>Tkinter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Kivy</a:t>
            </a:r>
            <a:r>
              <a:rPr lang="en-US" dirty="0">
                <a:latin typeface="Times New Roman" panose="02020603050405020304" pitchFamily="18" charset="0"/>
                <a:cs typeface="Times New Roman" panose="02020603050405020304" pitchFamily="18" charset="0"/>
              </a:rPr>
              <a:t> are the libraries which are used for developing the web application.….</a:t>
            </a:r>
          </a:p>
        </p:txBody>
      </p:sp>
      <p:grpSp>
        <p:nvGrpSpPr>
          <p:cNvPr id="28" name="Group 27"/>
          <p:cNvGrpSpPr/>
          <p:nvPr/>
        </p:nvGrpSpPr>
        <p:grpSpPr>
          <a:xfrm flipH="1">
            <a:off x="6147437" y="1442269"/>
            <a:ext cx="2667000" cy="609600"/>
            <a:chOff x="762000" y="1047750"/>
            <a:chExt cx="2057400" cy="457200"/>
          </a:xfrm>
        </p:grpSpPr>
        <p:sp>
          <p:nvSpPr>
            <p:cNvPr id="29" name="Pentagon 2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Large Standard Library</a:t>
              </a:r>
            </a:p>
          </p:txBody>
        </p:sp>
        <p:sp>
          <p:nvSpPr>
            <p:cNvPr id="33" name="Hexagon 3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7</a:t>
              </a:r>
            </a:p>
          </p:txBody>
        </p:sp>
      </p:grpSp>
      <p:grpSp>
        <p:nvGrpSpPr>
          <p:cNvPr id="34" name="Group 33"/>
          <p:cNvGrpSpPr/>
          <p:nvPr/>
        </p:nvGrpSpPr>
        <p:grpSpPr>
          <a:xfrm flipH="1">
            <a:off x="6149895" y="2217788"/>
            <a:ext cx="2667000" cy="609600"/>
            <a:chOff x="762000" y="1047750"/>
            <a:chExt cx="2057400" cy="457200"/>
          </a:xfrm>
        </p:grpSpPr>
        <p:sp>
          <p:nvSpPr>
            <p:cNvPr id="35" name="Pentagon 34"/>
            <p:cNvSpPr/>
            <p:nvPr/>
          </p:nvSpPr>
          <p:spPr>
            <a:xfrm>
              <a:off x="1143000" y="1047750"/>
              <a:ext cx="1676400" cy="457200"/>
            </a:xfrm>
            <a:prstGeom prst="homePlate">
              <a:avLst/>
            </a:prstGeom>
            <a:solidFill>
              <a:srgbClr val="92D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GUI Programming Support</a:t>
              </a:r>
            </a:p>
          </p:txBody>
        </p:sp>
        <p:sp>
          <p:nvSpPr>
            <p:cNvPr id="36" name="Hexagon 35"/>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8</a:t>
              </a:r>
            </a:p>
          </p:txBody>
        </p:sp>
      </p:grpSp>
      <p:grpSp>
        <p:nvGrpSpPr>
          <p:cNvPr id="37" name="Group 36"/>
          <p:cNvGrpSpPr/>
          <p:nvPr/>
        </p:nvGrpSpPr>
        <p:grpSpPr>
          <a:xfrm flipH="1">
            <a:off x="6140063" y="671665"/>
            <a:ext cx="2667000" cy="609600"/>
            <a:chOff x="762000" y="1047750"/>
            <a:chExt cx="2057400" cy="457200"/>
          </a:xfrm>
        </p:grpSpPr>
        <p:sp>
          <p:nvSpPr>
            <p:cNvPr id="38" name="Pentagon 37"/>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Object-Oriented Language</a:t>
              </a:r>
            </a:p>
          </p:txBody>
        </p:sp>
        <p:sp>
          <p:nvSpPr>
            <p:cNvPr id="39" name="Hexagon 38"/>
            <p:cNvSpPr/>
            <p:nvPr/>
          </p:nvSpPr>
          <p:spPr>
            <a:xfrm>
              <a:off x="762000" y="1047750"/>
              <a:ext cx="533400" cy="457200"/>
            </a:xfrm>
            <a:prstGeom prst="hexagon">
              <a:avLst/>
            </a:prstGeom>
            <a:solidFill>
              <a:schemeClr val="bg1"/>
            </a:solidFill>
            <a:ln w="31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6</a:t>
              </a:r>
            </a:p>
          </p:txBody>
        </p:sp>
      </p:grpSp>
    </p:spTree>
    <p:extLst>
      <p:ext uri="{BB962C8B-B14F-4D97-AF65-F5344CB8AC3E}">
        <p14:creationId xmlns:p14="http://schemas.microsoft.com/office/powerpoint/2010/main" val="61151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38" y="438150"/>
            <a:ext cx="3704924" cy="2642673"/>
          </a:xfrm>
          <a:prstGeom prst="rect">
            <a:avLst/>
          </a:prstGeom>
        </p:spPr>
      </p:pic>
      <p:sp>
        <p:nvSpPr>
          <p:cNvPr id="9" name="TextBox 8"/>
          <p:cNvSpPr txBox="1"/>
          <p:nvPr/>
        </p:nvSpPr>
        <p:spPr>
          <a:xfrm>
            <a:off x="5715000" y="1123950"/>
            <a:ext cx="270458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a-IR" dirty="0"/>
              <a:t>پیروی از دستورالعمل های متوالی</a:t>
            </a:r>
            <a:endParaRPr lang="en-US" dirty="0"/>
          </a:p>
        </p:txBody>
      </p:sp>
      <p:cxnSp>
        <p:nvCxnSpPr>
          <p:cNvPr id="11" name="Elbow Connector 10"/>
          <p:cNvCxnSpPr>
            <a:endCxn id="9" idx="1"/>
          </p:cNvCxnSpPr>
          <p:nvPr/>
        </p:nvCxnSpPr>
        <p:spPr>
          <a:xfrm flipV="1">
            <a:off x="4094920" y="1308616"/>
            <a:ext cx="1620080" cy="7180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55640" y="128885"/>
            <a:ext cx="2334293" cy="461665"/>
          </a:xfrm>
          <a:prstGeom prst="rect">
            <a:avLst/>
          </a:prstGeom>
          <a:noFill/>
        </p:spPr>
        <p:txBody>
          <a:bodyPr wrap="none" rtlCol="0">
            <a:spAutoFit/>
          </a:bodyPr>
          <a:lstStyle/>
          <a:p>
            <a:r>
              <a:rPr lang="fa-IR" sz="2400" dirty="0">
                <a:cs typeface="B Titr" panose="00000700000000000000" pitchFamily="2" charset="-78"/>
              </a:rPr>
              <a:t>تعریف برنامه نویسی</a:t>
            </a:r>
            <a:endParaRPr lang="en-US" sz="2400" dirty="0">
              <a:cs typeface="B Titr" panose="00000700000000000000" pitchFamily="2" charset="-78"/>
            </a:endParaRPr>
          </a:p>
        </p:txBody>
      </p:sp>
      <p:cxnSp>
        <p:nvCxnSpPr>
          <p:cNvPr id="16" name="Straight Connector 15"/>
          <p:cNvCxnSpPr/>
          <p:nvPr/>
        </p:nvCxnSpPr>
        <p:spPr>
          <a:xfrm>
            <a:off x="6423008" y="590550"/>
            <a:ext cx="152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46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30</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ویژگی های پایتون</a:t>
            </a:r>
          </a:p>
        </p:txBody>
      </p:sp>
      <p:grpSp>
        <p:nvGrpSpPr>
          <p:cNvPr id="12" name="Group 11"/>
          <p:cNvGrpSpPr/>
          <p:nvPr/>
        </p:nvGrpSpPr>
        <p:grpSpPr>
          <a:xfrm>
            <a:off x="304800" y="666750"/>
            <a:ext cx="2667000" cy="609600"/>
            <a:chOff x="762000" y="1047750"/>
            <a:chExt cx="2057400" cy="457200"/>
          </a:xfrm>
        </p:grpSpPr>
        <p:sp>
          <p:nvSpPr>
            <p:cNvPr id="11" name="Pentagon 10"/>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Easy to Learn and Use</a:t>
              </a:r>
            </a:p>
          </p:txBody>
        </p:sp>
        <p:sp>
          <p:nvSpPr>
            <p:cNvPr id="10" name="Hexagon 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1</a:t>
              </a:r>
            </a:p>
          </p:txBody>
        </p:sp>
      </p:grpSp>
      <p:grpSp>
        <p:nvGrpSpPr>
          <p:cNvPr id="8" name="Group 7"/>
          <p:cNvGrpSpPr/>
          <p:nvPr/>
        </p:nvGrpSpPr>
        <p:grpSpPr>
          <a:xfrm>
            <a:off x="304800" y="1436124"/>
            <a:ext cx="2667000" cy="609600"/>
            <a:chOff x="762000" y="1047750"/>
            <a:chExt cx="2057400" cy="457200"/>
          </a:xfrm>
        </p:grpSpPr>
        <p:sp>
          <p:nvSpPr>
            <p:cNvPr id="9" name="Pentagon 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Expressive Language</a:t>
              </a:r>
            </a:p>
          </p:txBody>
        </p:sp>
        <p:sp>
          <p:nvSpPr>
            <p:cNvPr id="13" name="Hexagon 1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2</a:t>
              </a:r>
            </a:p>
          </p:txBody>
        </p:sp>
      </p:grpSp>
      <p:grpSp>
        <p:nvGrpSpPr>
          <p:cNvPr id="15" name="Group 14"/>
          <p:cNvGrpSpPr/>
          <p:nvPr/>
        </p:nvGrpSpPr>
        <p:grpSpPr>
          <a:xfrm>
            <a:off x="304800" y="2188906"/>
            <a:ext cx="2667000" cy="609600"/>
            <a:chOff x="762000" y="1047750"/>
            <a:chExt cx="2057400" cy="457200"/>
          </a:xfrm>
        </p:grpSpPr>
        <p:sp>
          <p:nvSpPr>
            <p:cNvPr id="16" name="Pentagon 15"/>
            <p:cNvSpPr/>
            <p:nvPr/>
          </p:nvSpPr>
          <p:spPr>
            <a:xfrm>
              <a:off x="1143000" y="1047750"/>
              <a:ext cx="1676400" cy="457200"/>
            </a:xfrm>
            <a:prstGeom prst="homePlate">
              <a:avLst/>
            </a:prstGeom>
            <a:solidFill>
              <a:srgbClr val="92D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Interpreted Language</a:t>
              </a:r>
            </a:p>
          </p:txBody>
        </p:sp>
        <p:sp>
          <p:nvSpPr>
            <p:cNvPr id="17" name="Hexagon 16"/>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3</a:t>
              </a:r>
            </a:p>
          </p:txBody>
        </p:sp>
      </p:grpSp>
      <p:grpSp>
        <p:nvGrpSpPr>
          <p:cNvPr id="18" name="Group 17"/>
          <p:cNvGrpSpPr/>
          <p:nvPr/>
        </p:nvGrpSpPr>
        <p:grpSpPr>
          <a:xfrm>
            <a:off x="257642" y="2925710"/>
            <a:ext cx="2667000" cy="609600"/>
            <a:chOff x="762000" y="1047750"/>
            <a:chExt cx="2057400" cy="457200"/>
          </a:xfrm>
        </p:grpSpPr>
        <p:sp>
          <p:nvSpPr>
            <p:cNvPr id="19" name="Pentagon 18"/>
            <p:cNvSpPr/>
            <p:nvPr/>
          </p:nvSpPr>
          <p:spPr>
            <a:xfrm>
              <a:off x="1143000" y="1047750"/>
              <a:ext cx="1676400" cy="457200"/>
            </a:xfrm>
            <a:prstGeom prst="homePlate">
              <a:avLst/>
            </a:prstGeom>
            <a:solidFill>
              <a:srgbClr val="00B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Cross-platform Language</a:t>
              </a:r>
            </a:p>
          </p:txBody>
        </p:sp>
        <p:sp>
          <p:nvSpPr>
            <p:cNvPr id="20" name="Hexagon 1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4</a:t>
              </a:r>
            </a:p>
          </p:txBody>
        </p:sp>
      </p:grpSp>
      <p:grpSp>
        <p:nvGrpSpPr>
          <p:cNvPr id="22" name="Group 21"/>
          <p:cNvGrpSpPr/>
          <p:nvPr/>
        </p:nvGrpSpPr>
        <p:grpSpPr>
          <a:xfrm>
            <a:off x="302342" y="3687710"/>
            <a:ext cx="2667000" cy="609600"/>
            <a:chOff x="762000" y="1047750"/>
            <a:chExt cx="2057400" cy="457200"/>
          </a:xfrm>
        </p:grpSpPr>
        <p:sp>
          <p:nvSpPr>
            <p:cNvPr id="23" name="Pentagon 22"/>
            <p:cNvSpPr/>
            <p:nvPr/>
          </p:nvSpPr>
          <p:spPr>
            <a:xfrm>
              <a:off x="1143000" y="1047750"/>
              <a:ext cx="1676400" cy="457200"/>
            </a:xfrm>
            <a:prstGeom prst="homePlate">
              <a:avLst/>
            </a:prstGeom>
            <a:solidFill>
              <a:srgbClr val="F3E15F"/>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Free and Open Source</a:t>
              </a:r>
            </a:p>
          </p:txBody>
        </p:sp>
        <p:sp>
          <p:nvSpPr>
            <p:cNvPr id="24" name="Hexagon 23"/>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5</a:t>
              </a:r>
            </a:p>
          </p:txBody>
        </p:sp>
      </p:grpSp>
      <p:sp>
        <p:nvSpPr>
          <p:cNvPr id="21" name="Rounded Rectangular Callout 20"/>
          <p:cNvSpPr/>
          <p:nvPr/>
        </p:nvSpPr>
        <p:spPr>
          <a:xfrm flipH="1">
            <a:off x="1163712" y="1885950"/>
            <a:ext cx="4721940" cy="2286000"/>
          </a:xfrm>
          <a:prstGeom prst="wedgeRoundRectCallout">
            <a:avLst>
              <a:gd name="adj1" fmla="val -53908"/>
              <a:gd name="adj2" fmla="val 10151"/>
              <a:gd name="adj3" fmla="val 16667"/>
            </a:avLst>
          </a:prstGeom>
          <a:ln w="63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lnSpc>
                <a:spcPct val="150000"/>
              </a:lnSpc>
              <a:buFont typeface="Arial" panose="020B0604020202020204" pitchFamily="34" charset="0"/>
              <a:buChar char="•"/>
            </a:pPr>
            <a:r>
              <a:rPr lang="en-US" dirty="0"/>
              <a:t>It can be easily integrated with languages like C, C++, and JAVA, etc. Python runs code line by line like C,C++ Java. It makes easy to debug the code.</a:t>
            </a:r>
            <a:endParaRPr lang="en-US" dirty="0">
              <a:latin typeface="Times New Roman" panose="02020603050405020304" pitchFamily="18" charset="0"/>
              <a:cs typeface="Times New Roman" panose="02020603050405020304" pitchFamily="18" charset="0"/>
            </a:endParaRPr>
          </a:p>
        </p:txBody>
      </p:sp>
      <p:grpSp>
        <p:nvGrpSpPr>
          <p:cNvPr id="28" name="Group 27"/>
          <p:cNvGrpSpPr/>
          <p:nvPr/>
        </p:nvGrpSpPr>
        <p:grpSpPr>
          <a:xfrm flipH="1">
            <a:off x="6147437" y="1442269"/>
            <a:ext cx="2667000" cy="609600"/>
            <a:chOff x="762000" y="1047750"/>
            <a:chExt cx="2057400" cy="457200"/>
          </a:xfrm>
        </p:grpSpPr>
        <p:sp>
          <p:nvSpPr>
            <p:cNvPr id="29" name="Pentagon 2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Large Standard Library</a:t>
              </a:r>
            </a:p>
          </p:txBody>
        </p:sp>
        <p:sp>
          <p:nvSpPr>
            <p:cNvPr id="33" name="Hexagon 3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7</a:t>
              </a:r>
            </a:p>
          </p:txBody>
        </p:sp>
      </p:grpSp>
      <p:grpSp>
        <p:nvGrpSpPr>
          <p:cNvPr id="34" name="Group 33"/>
          <p:cNvGrpSpPr/>
          <p:nvPr/>
        </p:nvGrpSpPr>
        <p:grpSpPr>
          <a:xfrm flipH="1">
            <a:off x="6149895" y="2217788"/>
            <a:ext cx="2667000" cy="609600"/>
            <a:chOff x="762000" y="1047750"/>
            <a:chExt cx="2057400" cy="457200"/>
          </a:xfrm>
        </p:grpSpPr>
        <p:sp>
          <p:nvSpPr>
            <p:cNvPr id="35" name="Pentagon 34"/>
            <p:cNvSpPr/>
            <p:nvPr/>
          </p:nvSpPr>
          <p:spPr>
            <a:xfrm>
              <a:off x="1143000" y="1047750"/>
              <a:ext cx="1676400" cy="457200"/>
            </a:xfrm>
            <a:prstGeom prst="homePlate">
              <a:avLst/>
            </a:prstGeom>
            <a:solidFill>
              <a:srgbClr val="92D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GUI Programming Support</a:t>
              </a:r>
            </a:p>
          </p:txBody>
        </p:sp>
        <p:sp>
          <p:nvSpPr>
            <p:cNvPr id="36" name="Hexagon 35"/>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8</a:t>
              </a:r>
            </a:p>
          </p:txBody>
        </p:sp>
      </p:grpSp>
      <p:grpSp>
        <p:nvGrpSpPr>
          <p:cNvPr id="37" name="Group 36"/>
          <p:cNvGrpSpPr/>
          <p:nvPr/>
        </p:nvGrpSpPr>
        <p:grpSpPr>
          <a:xfrm flipH="1">
            <a:off x="6140063" y="671665"/>
            <a:ext cx="2667000" cy="609600"/>
            <a:chOff x="762000" y="1047750"/>
            <a:chExt cx="2057400" cy="457200"/>
          </a:xfrm>
        </p:grpSpPr>
        <p:sp>
          <p:nvSpPr>
            <p:cNvPr id="38" name="Pentagon 37"/>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Object-Oriented Language</a:t>
              </a:r>
            </a:p>
          </p:txBody>
        </p:sp>
        <p:sp>
          <p:nvSpPr>
            <p:cNvPr id="39" name="Hexagon 38"/>
            <p:cNvSpPr/>
            <p:nvPr/>
          </p:nvSpPr>
          <p:spPr>
            <a:xfrm>
              <a:off x="762000" y="1047750"/>
              <a:ext cx="533400" cy="457200"/>
            </a:xfrm>
            <a:prstGeom prst="hexagon">
              <a:avLst/>
            </a:prstGeom>
            <a:solidFill>
              <a:schemeClr val="bg1"/>
            </a:solidFill>
            <a:ln w="31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6</a:t>
              </a:r>
            </a:p>
          </p:txBody>
        </p:sp>
      </p:grpSp>
      <p:grpSp>
        <p:nvGrpSpPr>
          <p:cNvPr id="30" name="Group 29"/>
          <p:cNvGrpSpPr/>
          <p:nvPr/>
        </p:nvGrpSpPr>
        <p:grpSpPr>
          <a:xfrm flipH="1">
            <a:off x="6159271" y="2993307"/>
            <a:ext cx="2667000" cy="609600"/>
            <a:chOff x="762000" y="1047750"/>
            <a:chExt cx="2057400" cy="457200"/>
          </a:xfrm>
        </p:grpSpPr>
        <p:sp>
          <p:nvSpPr>
            <p:cNvPr id="31" name="Pentagon 30"/>
            <p:cNvSpPr/>
            <p:nvPr/>
          </p:nvSpPr>
          <p:spPr>
            <a:xfrm>
              <a:off x="1143000" y="1047750"/>
              <a:ext cx="1676400" cy="457200"/>
            </a:xfrm>
            <a:prstGeom prst="homePlate">
              <a:avLst/>
            </a:prstGeom>
            <a:solidFill>
              <a:srgbClr val="00B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Integrated</a:t>
              </a:r>
            </a:p>
          </p:txBody>
        </p:sp>
        <p:sp>
          <p:nvSpPr>
            <p:cNvPr id="32" name="Hexagon 31"/>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9</a:t>
              </a:r>
            </a:p>
          </p:txBody>
        </p:sp>
      </p:grpSp>
    </p:spTree>
    <p:extLst>
      <p:ext uri="{BB962C8B-B14F-4D97-AF65-F5344CB8AC3E}">
        <p14:creationId xmlns:p14="http://schemas.microsoft.com/office/powerpoint/2010/main" val="1701140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31</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ویژگی های پایتون</a:t>
            </a:r>
          </a:p>
        </p:txBody>
      </p:sp>
      <p:grpSp>
        <p:nvGrpSpPr>
          <p:cNvPr id="12" name="Group 11"/>
          <p:cNvGrpSpPr/>
          <p:nvPr/>
        </p:nvGrpSpPr>
        <p:grpSpPr>
          <a:xfrm>
            <a:off x="304800" y="998590"/>
            <a:ext cx="2667000" cy="609600"/>
            <a:chOff x="762000" y="1047750"/>
            <a:chExt cx="2057400" cy="457200"/>
          </a:xfrm>
        </p:grpSpPr>
        <p:sp>
          <p:nvSpPr>
            <p:cNvPr id="11" name="Pentagon 10"/>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Easy to Learn and Use</a:t>
              </a:r>
            </a:p>
          </p:txBody>
        </p:sp>
        <p:sp>
          <p:nvSpPr>
            <p:cNvPr id="10" name="Hexagon 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1</a:t>
              </a:r>
            </a:p>
          </p:txBody>
        </p:sp>
      </p:grpSp>
      <p:grpSp>
        <p:nvGrpSpPr>
          <p:cNvPr id="8" name="Group 7"/>
          <p:cNvGrpSpPr/>
          <p:nvPr/>
        </p:nvGrpSpPr>
        <p:grpSpPr>
          <a:xfrm>
            <a:off x="304800" y="1767964"/>
            <a:ext cx="2667000" cy="609600"/>
            <a:chOff x="762000" y="1047750"/>
            <a:chExt cx="2057400" cy="457200"/>
          </a:xfrm>
        </p:grpSpPr>
        <p:sp>
          <p:nvSpPr>
            <p:cNvPr id="9" name="Pentagon 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Expressive Language</a:t>
              </a:r>
            </a:p>
          </p:txBody>
        </p:sp>
        <p:sp>
          <p:nvSpPr>
            <p:cNvPr id="13" name="Hexagon 1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2</a:t>
              </a:r>
            </a:p>
          </p:txBody>
        </p:sp>
      </p:grpSp>
      <p:grpSp>
        <p:nvGrpSpPr>
          <p:cNvPr id="15" name="Group 14"/>
          <p:cNvGrpSpPr/>
          <p:nvPr/>
        </p:nvGrpSpPr>
        <p:grpSpPr>
          <a:xfrm>
            <a:off x="304800" y="2520746"/>
            <a:ext cx="2667000" cy="609600"/>
            <a:chOff x="762000" y="1047750"/>
            <a:chExt cx="2057400" cy="457200"/>
          </a:xfrm>
        </p:grpSpPr>
        <p:sp>
          <p:nvSpPr>
            <p:cNvPr id="16" name="Pentagon 15"/>
            <p:cNvSpPr/>
            <p:nvPr/>
          </p:nvSpPr>
          <p:spPr>
            <a:xfrm>
              <a:off x="1143000" y="1047750"/>
              <a:ext cx="1676400" cy="457200"/>
            </a:xfrm>
            <a:prstGeom prst="homePlate">
              <a:avLst/>
            </a:prstGeom>
            <a:solidFill>
              <a:srgbClr val="92D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Interpreted Language</a:t>
              </a:r>
            </a:p>
          </p:txBody>
        </p:sp>
        <p:sp>
          <p:nvSpPr>
            <p:cNvPr id="17" name="Hexagon 16"/>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3</a:t>
              </a:r>
            </a:p>
          </p:txBody>
        </p:sp>
      </p:grpSp>
      <p:grpSp>
        <p:nvGrpSpPr>
          <p:cNvPr id="18" name="Group 17"/>
          <p:cNvGrpSpPr/>
          <p:nvPr/>
        </p:nvGrpSpPr>
        <p:grpSpPr>
          <a:xfrm>
            <a:off x="257642" y="3257550"/>
            <a:ext cx="2667000" cy="609600"/>
            <a:chOff x="762000" y="1047750"/>
            <a:chExt cx="2057400" cy="457200"/>
          </a:xfrm>
        </p:grpSpPr>
        <p:sp>
          <p:nvSpPr>
            <p:cNvPr id="19" name="Pentagon 18"/>
            <p:cNvSpPr/>
            <p:nvPr/>
          </p:nvSpPr>
          <p:spPr>
            <a:xfrm>
              <a:off x="1143000" y="1047750"/>
              <a:ext cx="1676400" cy="457200"/>
            </a:xfrm>
            <a:prstGeom prst="homePlate">
              <a:avLst/>
            </a:prstGeom>
            <a:solidFill>
              <a:srgbClr val="00B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Cross-platform Language</a:t>
              </a:r>
            </a:p>
          </p:txBody>
        </p:sp>
        <p:sp>
          <p:nvSpPr>
            <p:cNvPr id="20" name="Hexagon 19"/>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4</a:t>
              </a:r>
            </a:p>
          </p:txBody>
        </p:sp>
      </p:grpSp>
      <p:grpSp>
        <p:nvGrpSpPr>
          <p:cNvPr id="22" name="Group 21"/>
          <p:cNvGrpSpPr/>
          <p:nvPr/>
        </p:nvGrpSpPr>
        <p:grpSpPr>
          <a:xfrm>
            <a:off x="302342" y="4019550"/>
            <a:ext cx="2667000" cy="609600"/>
            <a:chOff x="762000" y="1047750"/>
            <a:chExt cx="2057400" cy="457200"/>
          </a:xfrm>
        </p:grpSpPr>
        <p:sp>
          <p:nvSpPr>
            <p:cNvPr id="23" name="Pentagon 22"/>
            <p:cNvSpPr/>
            <p:nvPr/>
          </p:nvSpPr>
          <p:spPr>
            <a:xfrm>
              <a:off x="1143000" y="1047750"/>
              <a:ext cx="1676400" cy="457200"/>
            </a:xfrm>
            <a:prstGeom prst="homePlate">
              <a:avLst/>
            </a:prstGeom>
            <a:solidFill>
              <a:srgbClr val="F3E15F"/>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Free and Open Source</a:t>
              </a:r>
            </a:p>
          </p:txBody>
        </p:sp>
        <p:sp>
          <p:nvSpPr>
            <p:cNvPr id="24" name="Hexagon 23"/>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5</a:t>
              </a:r>
            </a:p>
          </p:txBody>
        </p:sp>
      </p:grpSp>
      <p:grpSp>
        <p:nvGrpSpPr>
          <p:cNvPr id="28" name="Group 27"/>
          <p:cNvGrpSpPr/>
          <p:nvPr/>
        </p:nvGrpSpPr>
        <p:grpSpPr>
          <a:xfrm flipH="1">
            <a:off x="6027174" y="1774874"/>
            <a:ext cx="2667000" cy="609600"/>
            <a:chOff x="762000" y="1047750"/>
            <a:chExt cx="2057400" cy="457200"/>
          </a:xfrm>
        </p:grpSpPr>
        <p:sp>
          <p:nvSpPr>
            <p:cNvPr id="29" name="Pentagon 28"/>
            <p:cNvSpPr/>
            <p:nvPr/>
          </p:nvSpPr>
          <p:spPr>
            <a:xfrm>
              <a:off x="1143000" y="1047750"/>
              <a:ext cx="1676400" cy="457200"/>
            </a:xfrm>
            <a:prstGeom prst="homePlate">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Large Standard Library</a:t>
              </a:r>
            </a:p>
          </p:txBody>
        </p:sp>
        <p:sp>
          <p:nvSpPr>
            <p:cNvPr id="33" name="Hexagon 32"/>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7</a:t>
              </a:r>
            </a:p>
          </p:txBody>
        </p:sp>
      </p:grpSp>
      <p:grpSp>
        <p:nvGrpSpPr>
          <p:cNvPr id="34" name="Group 33"/>
          <p:cNvGrpSpPr/>
          <p:nvPr/>
        </p:nvGrpSpPr>
        <p:grpSpPr>
          <a:xfrm flipH="1">
            <a:off x="6029632" y="2550393"/>
            <a:ext cx="2667000" cy="609600"/>
            <a:chOff x="762000" y="1047750"/>
            <a:chExt cx="2057400" cy="457200"/>
          </a:xfrm>
        </p:grpSpPr>
        <p:sp>
          <p:nvSpPr>
            <p:cNvPr id="35" name="Pentagon 34"/>
            <p:cNvSpPr/>
            <p:nvPr/>
          </p:nvSpPr>
          <p:spPr>
            <a:xfrm>
              <a:off x="1143000" y="1047750"/>
              <a:ext cx="1676400" cy="457200"/>
            </a:xfrm>
            <a:prstGeom prst="homePlate">
              <a:avLst/>
            </a:prstGeom>
            <a:solidFill>
              <a:srgbClr val="92D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GUI Programming Support</a:t>
              </a:r>
            </a:p>
          </p:txBody>
        </p:sp>
        <p:sp>
          <p:nvSpPr>
            <p:cNvPr id="36" name="Hexagon 35"/>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8</a:t>
              </a:r>
            </a:p>
          </p:txBody>
        </p:sp>
      </p:grpSp>
      <p:grpSp>
        <p:nvGrpSpPr>
          <p:cNvPr id="37" name="Group 36"/>
          <p:cNvGrpSpPr/>
          <p:nvPr/>
        </p:nvGrpSpPr>
        <p:grpSpPr>
          <a:xfrm flipH="1">
            <a:off x="6019800" y="1004270"/>
            <a:ext cx="2667000" cy="609600"/>
            <a:chOff x="762000" y="1047750"/>
            <a:chExt cx="2057400" cy="457200"/>
          </a:xfrm>
        </p:grpSpPr>
        <p:sp>
          <p:nvSpPr>
            <p:cNvPr id="38" name="Pentagon 37"/>
            <p:cNvSpPr/>
            <p:nvPr/>
          </p:nvSpPr>
          <p:spPr>
            <a:xfrm>
              <a:off x="1143000" y="1047750"/>
              <a:ext cx="1676400" cy="457200"/>
            </a:xfrm>
            <a:prstGeom prst="homePlate">
              <a:avLst/>
            </a:prstGeom>
            <a:solidFill>
              <a:schemeClr val="accent5">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Object-Oriented Language</a:t>
              </a:r>
            </a:p>
          </p:txBody>
        </p:sp>
        <p:sp>
          <p:nvSpPr>
            <p:cNvPr id="39" name="Hexagon 38"/>
            <p:cNvSpPr/>
            <p:nvPr/>
          </p:nvSpPr>
          <p:spPr>
            <a:xfrm>
              <a:off x="762000" y="1047750"/>
              <a:ext cx="533400" cy="457200"/>
            </a:xfrm>
            <a:prstGeom prst="hexagon">
              <a:avLst/>
            </a:prstGeom>
            <a:solidFill>
              <a:schemeClr val="bg1"/>
            </a:solidFill>
            <a:ln w="31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6</a:t>
              </a:r>
            </a:p>
          </p:txBody>
        </p:sp>
      </p:grpSp>
      <p:grpSp>
        <p:nvGrpSpPr>
          <p:cNvPr id="30" name="Group 29"/>
          <p:cNvGrpSpPr/>
          <p:nvPr/>
        </p:nvGrpSpPr>
        <p:grpSpPr>
          <a:xfrm flipH="1">
            <a:off x="6039008" y="3325912"/>
            <a:ext cx="2667000" cy="609600"/>
            <a:chOff x="762000" y="1047750"/>
            <a:chExt cx="2057400" cy="457200"/>
          </a:xfrm>
        </p:grpSpPr>
        <p:sp>
          <p:nvSpPr>
            <p:cNvPr id="31" name="Pentagon 30"/>
            <p:cNvSpPr/>
            <p:nvPr/>
          </p:nvSpPr>
          <p:spPr>
            <a:xfrm>
              <a:off x="1143000" y="1047750"/>
              <a:ext cx="1676400" cy="457200"/>
            </a:xfrm>
            <a:prstGeom prst="homePlate">
              <a:avLst/>
            </a:prstGeom>
            <a:solidFill>
              <a:srgbClr val="00B050"/>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Integrated</a:t>
              </a:r>
            </a:p>
          </p:txBody>
        </p:sp>
        <p:sp>
          <p:nvSpPr>
            <p:cNvPr id="32" name="Hexagon 31"/>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9</a:t>
              </a:r>
            </a:p>
          </p:txBody>
        </p:sp>
      </p:grpSp>
      <p:grpSp>
        <p:nvGrpSpPr>
          <p:cNvPr id="40" name="Group 39"/>
          <p:cNvGrpSpPr/>
          <p:nvPr/>
        </p:nvGrpSpPr>
        <p:grpSpPr>
          <a:xfrm flipH="1">
            <a:off x="6039008" y="4019550"/>
            <a:ext cx="2667000" cy="609600"/>
            <a:chOff x="762000" y="1047750"/>
            <a:chExt cx="2057400" cy="457200"/>
          </a:xfrm>
        </p:grpSpPr>
        <p:sp>
          <p:nvSpPr>
            <p:cNvPr id="41" name="Pentagon 40"/>
            <p:cNvSpPr/>
            <p:nvPr/>
          </p:nvSpPr>
          <p:spPr>
            <a:xfrm>
              <a:off x="1143000" y="1047750"/>
              <a:ext cx="1676400" cy="457200"/>
            </a:xfrm>
            <a:prstGeom prst="homePlate">
              <a:avLst/>
            </a:prstGeom>
            <a:solidFill>
              <a:srgbClr val="F3E15F"/>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Dynamic Memory Allocation</a:t>
              </a:r>
            </a:p>
          </p:txBody>
        </p:sp>
        <p:sp>
          <p:nvSpPr>
            <p:cNvPr id="42" name="Hexagon 41"/>
            <p:cNvSpPr/>
            <p:nvPr/>
          </p:nvSpPr>
          <p:spPr>
            <a:xfrm>
              <a:off x="762000" y="1047750"/>
              <a:ext cx="533400" cy="457200"/>
            </a:xfrm>
            <a:prstGeom prst="hexagon">
              <a:avLst/>
            </a:prstGeom>
            <a:ln w="3175"/>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n w="3175">
                    <a:solidFill>
                      <a:schemeClr val="tx1"/>
                    </a:solidFill>
                  </a:ln>
                </a:rPr>
                <a:t>10</a:t>
              </a:r>
            </a:p>
          </p:txBody>
        </p:sp>
      </p:grpSp>
    </p:spTree>
    <p:extLst>
      <p:ext uri="{BB962C8B-B14F-4D97-AF65-F5344CB8AC3E}">
        <p14:creationId xmlns:p14="http://schemas.microsoft.com/office/powerpoint/2010/main" val="1692789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32</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موضوعات مورد بحث</a:t>
            </a:r>
            <a:endParaRPr lang="en-US" altLang="en-US" sz="2600" b="1" dirty="0"/>
          </a:p>
        </p:txBody>
      </p:sp>
      <p:sp>
        <p:nvSpPr>
          <p:cNvPr id="6" name="Content Placeholder 2"/>
          <p:cNvSpPr>
            <a:spLocks noGrp="1"/>
          </p:cNvSpPr>
          <p:nvPr>
            <p:ph idx="1"/>
          </p:nvPr>
        </p:nvSpPr>
        <p:spPr>
          <a:xfrm>
            <a:off x="457200" y="686877"/>
            <a:ext cx="8229600" cy="4095750"/>
          </a:xfrm>
        </p:spPr>
        <p:txBody>
          <a:bodyPr numCol="1">
            <a:normAutofit fontScale="92500" lnSpcReduction="10000"/>
          </a:bodyPr>
          <a:lstStyle/>
          <a:p>
            <a:pPr algn="r" rtl="1">
              <a:lnSpc>
                <a:spcPct val="150000"/>
              </a:lnSpc>
              <a:defRPr/>
            </a:pPr>
            <a:r>
              <a:rPr lang="fa-IR" sz="2200" dirty="0">
                <a:solidFill>
                  <a:schemeClr val="bg1">
                    <a:lumMod val="75000"/>
                  </a:schemeClr>
                </a:solidFill>
              </a:rPr>
              <a:t>محبوبیت پایتون</a:t>
            </a:r>
          </a:p>
          <a:p>
            <a:pPr algn="r" rtl="1">
              <a:lnSpc>
                <a:spcPct val="150000"/>
              </a:lnSpc>
              <a:defRPr/>
            </a:pPr>
            <a:r>
              <a:rPr lang="fa-IR" sz="2200" dirty="0">
                <a:solidFill>
                  <a:schemeClr val="bg1">
                    <a:lumMod val="75000"/>
                  </a:schemeClr>
                </a:solidFill>
              </a:rPr>
              <a:t>ویژگی های پایتون</a:t>
            </a:r>
          </a:p>
          <a:p>
            <a:pPr algn="r" rtl="1">
              <a:lnSpc>
                <a:spcPct val="150000"/>
              </a:lnSpc>
              <a:defRPr/>
            </a:pPr>
            <a:r>
              <a:rPr lang="fa-IR" sz="2200" dirty="0"/>
              <a:t>تاریخچه پایتون</a:t>
            </a:r>
          </a:p>
          <a:p>
            <a:pPr algn="r" rtl="1">
              <a:lnSpc>
                <a:spcPct val="150000"/>
              </a:lnSpc>
              <a:defRPr/>
            </a:pPr>
            <a:r>
              <a:rPr lang="fa-IR" sz="2200" dirty="0"/>
              <a:t>کاربردهای پایتون</a:t>
            </a:r>
          </a:p>
          <a:p>
            <a:pPr algn="r" rtl="1">
              <a:lnSpc>
                <a:spcPct val="150000"/>
              </a:lnSpc>
              <a:defRPr/>
            </a:pPr>
            <a:r>
              <a:rPr lang="fa-IR" sz="2200" dirty="0"/>
              <a:t>معرفی چند برنامه معروف نوشته شده با پایتون</a:t>
            </a:r>
          </a:p>
          <a:p>
            <a:pPr algn="r" rtl="1">
              <a:lnSpc>
                <a:spcPct val="150000"/>
              </a:lnSpc>
              <a:defRPr/>
            </a:pPr>
            <a:r>
              <a:rPr lang="fa-IR" sz="2200" dirty="0"/>
              <a:t>بهترین روش یادگیری پایتون</a:t>
            </a:r>
          </a:p>
          <a:p>
            <a:pPr algn="r" rtl="1">
              <a:lnSpc>
                <a:spcPct val="150000"/>
              </a:lnSpc>
              <a:defRPr/>
            </a:pPr>
            <a:r>
              <a:rPr lang="fa-IR" sz="2200" dirty="0"/>
              <a:t>نصب پایتون</a:t>
            </a:r>
          </a:p>
          <a:p>
            <a:pPr algn="r" rtl="1">
              <a:lnSpc>
                <a:spcPct val="150000"/>
              </a:lnSpc>
              <a:defRPr/>
            </a:pPr>
            <a:r>
              <a:rPr lang="fa-IR" sz="2200" dirty="0"/>
              <a:t>شروع کار با پایتون</a:t>
            </a:r>
            <a:endParaRPr lang="en-US" sz="2200" dirty="0"/>
          </a:p>
        </p:txBody>
      </p:sp>
    </p:spTree>
    <p:extLst>
      <p:ext uri="{BB962C8B-B14F-4D97-AF65-F5344CB8AC3E}">
        <p14:creationId xmlns:p14="http://schemas.microsoft.com/office/powerpoint/2010/main" val="3970018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33</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تاریخچه پایتون</a:t>
            </a:r>
          </a:p>
        </p:txBody>
      </p:sp>
      <p:sp>
        <p:nvSpPr>
          <p:cNvPr id="3" name="Rectangle 2"/>
          <p:cNvSpPr/>
          <p:nvPr/>
        </p:nvSpPr>
        <p:spPr>
          <a:xfrm>
            <a:off x="304800" y="706627"/>
            <a:ext cx="8839200"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The implementation of Python was started in December 1989 by </a:t>
            </a:r>
            <a:r>
              <a:rPr lang="en-US" b="1" dirty="0">
                <a:solidFill>
                  <a:srgbClr val="000000"/>
                </a:solidFill>
                <a:latin typeface="Times New Roman" panose="02020603050405020304" pitchFamily="18" charset="0"/>
                <a:cs typeface="Times New Roman" panose="02020603050405020304" pitchFamily="18" charset="0"/>
              </a:rPr>
              <a:t>Guido Van Rossum</a:t>
            </a:r>
            <a:r>
              <a:rPr lang="en-US" dirty="0">
                <a:solidFill>
                  <a:srgbClr val="000000"/>
                </a:solidFill>
                <a:latin typeface="Times New Roman" panose="02020603050405020304" pitchFamily="18" charset="0"/>
                <a:cs typeface="Times New Roman" panose="02020603050405020304" pitchFamily="18" charset="0"/>
              </a:rPr>
              <a:t> at CWI in Netherland.</a:t>
            </a: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In February 1991, </a:t>
            </a:r>
            <a:r>
              <a:rPr lang="en-US" b="1" dirty="0">
                <a:solidFill>
                  <a:srgbClr val="000000"/>
                </a:solidFill>
                <a:latin typeface="Times New Roman" panose="02020603050405020304" pitchFamily="18" charset="0"/>
                <a:cs typeface="Times New Roman" panose="02020603050405020304" pitchFamily="18" charset="0"/>
              </a:rPr>
              <a:t>Guido Van Rossum</a:t>
            </a:r>
            <a:r>
              <a:rPr lang="en-US" dirty="0">
                <a:solidFill>
                  <a:srgbClr val="000000"/>
                </a:solidFill>
                <a:latin typeface="Times New Roman" panose="02020603050405020304" pitchFamily="18" charset="0"/>
                <a:cs typeface="Times New Roman" panose="02020603050405020304" pitchFamily="18" charset="0"/>
              </a:rPr>
              <a:t> published the code (labeled version 0.9.0) to </a:t>
            </a:r>
            <a:r>
              <a:rPr lang="en-US" dirty="0" err="1">
                <a:solidFill>
                  <a:srgbClr val="000000"/>
                </a:solidFill>
                <a:latin typeface="Times New Roman" panose="02020603050405020304" pitchFamily="18" charset="0"/>
                <a:cs typeface="Times New Roman" panose="02020603050405020304" pitchFamily="18" charset="0"/>
              </a:rPr>
              <a:t>alt.sources</a:t>
            </a:r>
            <a:r>
              <a:rPr lang="en-US" dirty="0">
                <a:solidFill>
                  <a:srgbClr val="000000"/>
                </a:solidFill>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In 1994, Python 1.0 was released with new features like lambda, map, filter, and reduce.</a:t>
            </a: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Python 2.0 added new features such as list comprehensions, garbage collection systems.</a:t>
            </a:r>
          </a:p>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On December 3, 2008, Python 3.0 (also called "Py3K") was released. It was designed to rectify the fundamental flaw of the language.</a:t>
            </a:r>
            <a:endParaRPr lang="en-US" b="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8314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34</a:t>
            </a:fld>
            <a:endParaRPr lang="en-US" dirty="0"/>
          </a:p>
        </p:txBody>
      </p:sp>
      <p:sp>
        <p:nvSpPr>
          <p:cNvPr id="5" name="Title 1"/>
          <p:cNvSpPr>
            <a:spLocks noGrp="1"/>
          </p:cNvSpPr>
          <p:nvPr>
            <p:ph type="title"/>
          </p:nvPr>
        </p:nvSpPr>
        <p:spPr>
          <a:xfrm>
            <a:off x="2667000" y="133350"/>
            <a:ext cx="2743200" cy="742950"/>
          </a:xfrm>
        </p:spPr>
        <p:txBody>
          <a:bodyPr>
            <a:normAutofit/>
          </a:bodyPr>
          <a:lstStyle/>
          <a:p>
            <a:pPr algn="r" rtl="1">
              <a:lnSpc>
                <a:spcPct val="150000"/>
              </a:lnSpc>
              <a:defRPr/>
            </a:pPr>
            <a:r>
              <a:rPr lang="fa-IR" sz="2800" dirty="0"/>
              <a:t>کاربردهای پایتون</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839478"/>
            <a:ext cx="4495800" cy="4201630"/>
          </a:xfrm>
          <a:prstGeom prst="rect">
            <a:avLst/>
          </a:prstGeom>
        </p:spPr>
      </p:pic>
    </p:spTree>
    <p:extLst>
      <p:ext uri="{BB962C8B-B14F-4D97-AF65-F5344CB8AC3E}">
        <p14:creationId xmlns:p14="http://schemas.microsoft.com/office/powerpoint/2010/main" val="4113726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35</a:t>
            </a:fld>
            <a:endParaRPr lang="en-US" dirty="0"/>
          </a:p>
        </p:txBody>
      </p:sp>
      <p:pic>
        <p:nvPicPr>
          <p:cNvPr id="1026" name="Picture 2" descr="Apps that use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5290"/>
            <a:ext cx="7162800" cy="481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994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36</a:t>
            </a:fld>
            <a:endParaRPr lang="en-US" dirty="0"/>
          </a:p>
        </p:txBody>
      </p:sp>
      <p:pic>
        <p:nvPicPr>
          <p:cNvPr id="5122" name="Picture 2" descr="Python Tutorial - Set the pace, learn Python from the base - TechVidv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5750"/>
            <a:ext cx="8586438"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590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37</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موضوعات مورد بحث</a:t>
            </a:r>
            <a:endParaRPr lang="en-US" altLang="en-US" sz="2600" b="1" dirty="0"/>
          </a:p>
        </p:txBody>
      </p:sp>
      <p:sp>
        <p:nvSpPr>
          <p:cNvPr id="6" name="Content Placeholder 2"/>
          <p:cNvSpPr>
            <a:spLocks noGrp="1"/>
          </p:cNvSpPr>
          <p:nvPr>
            <p:ph idx="1"/>
          </p:nvPr>
        </p:nvSpPr>
        <p:spPr>
          <a:xfrm>
            <a:off x="457200" y="686877"/>
            <a:ext cx="8229600" cy="4095750"/>
          </a:xfrm>
        </p:spPr>
        <p:txBody>
          <a:bodyPr numCol="1">
            <a:normAutofit fontScale="92500" lnSpcReduction="10000"/>
          </a:bodyPr>
          <a:lstStyle/>
          <a:p>
            <a:pPr algn="r" rtl="1">
              <a:lnSpc>
                <a:spcPct val="150000"/>
              </a:lnSpc>
              <a:defRPr/>
            </a:pPr>
            <a:r>
              <a:rPr lang="fa-IR" sz="2200" dirty="0">
                <a:solidFill>
                  <a:schemeClr val="bg1">
                    <a:lumMod val="75000"/>
                  </a:schemeClr>
                </a:solidFill>
              </a:rPr>
              <a:t>محبوبیت پایتون</a:t>
            </a:r>
          </a:p>
          <a:p>
            <a:pPr algn="r" rtl="1">
              <a:lnSpc>
                <a:spcPct val="150000"/>
              </a:lnSpc>
              <a:defRPr/>
            </a:pPr>
            <a:r>
              <a:rPr lang="fa-IR" sz="2200" dirty="0">
                <a:solidFill>
                  <a:schemeClr val="bg1">
                    <a:lumMod val="75000"/>
                  </a:schemeClr>
                </a:solidFill>
              </a:rPr>
              <a:t>ویژگی های پایتون</a:t>
            </a:r>
          </a:p>
          <a:p>
            <a:pPr algn="r" rtl="1">
              <a:lnSpc>
                <a:spcPct val="150000"/>
              </a:lnSpc>
              <a:defRPr/>
            </a:pPr>
            <a:r>
              <a:rPr lang="fa-IR" sz="2200" dirty="0">
                <a:solidFill>
                  <a:schemeClr val="bg1">
                    <a:lumMod val="75000"/>
                  </a:schemeClr>
                </a:solidFill>
              </a:rPr>
              <a:t>تاریخچه پایتون</a:t>
            </a:r>
          </a:p>
          <a:p>
            <a:pPr algn="r" rtl="1">
              <a:lnSpc>
                <a:spcPct val="150000"/>
              </a:lnSpc>
              <a:defRPr/>
            </a:pPr>
            <a:r>
              <a:rPr lang="fa-IR" sz="2200" dirty="0">
                <a:solidFill>
                  <a:schemeClr val="bg1">
                    <a:lumMod val="75000"/>
                  </a:schemeClr>
                </a:solidFill>
              </a:rPr>
              <a:t>کاربردهای پایتون</a:t>
            </a:r>
          </a:p>
          <a:p>
            <a:pPr algn="r" rtl="1">
              <a:lnSpc>
                <a:spcPct val="150000"/>
              </a:lnSpc>
              <a:defRPr/>
            </a:pPr>
            <a:r>
              <a:rPr lang="fa-IR" sz="2200" dirty="0">
                <a:solidFill>
                  <a:schemeClr val="bg1">
                    <a:lumMod val="75000"/>
                  </a:schemeClr>
                </a:solidFill>
              </a:rPr>
              <a:t>معرفی چند برنامه معروف نوشته شده با پایتون</a:t>
            </a:r>
          </a:p>
          <a:p>
            <a:pPr algn="r" rtl="1">
              <a:lnSpc>
                <a:spcPct val="150000"/>
              </a:lnSpc>
              <a:defRPr/>
            </a:pPr>
            <a:r>
              <a:rPr lang="fa-IR" sz="2200" dirty="0"/>
              <a:t>بهترین روش یادگیری پایتون</a:t>
            </a:r>
          </a:p>
          <a:p>
            <a:pPr algn="r" rtl="1">
              <a:lnSpc>
                <a:spcPct val="150000"/>
              </a:lnSpc>
              <a:defRPr/>
            </a:pPr>
            <a:r>
              <a:rPr lang="fa-IR" sz="2200" dirty="0"/>
              <a:t>نصب پایتون</a:t>
            </a:r>
          </a:p>
          <a:p>
            <a:pPr algn="r" rtl="1">
              <a:lnSpc>
                <a:spcPct val="150000"/>
              </a:lnSpc>
              <a:defRPr/>
            </a:pPr>
            <a:r>
              <a:rPr lang="fa-IR" sz="2200" dirty="0"/>
              <a:t>شروع کار با پایتون</a:t>
            </a:r>
            <a:endParaRPr lang="en-US" sz="2200" dirty="0"/>
          </a:p>
        </p:txBody>
      </p:sp>
    </p:spTree>
    <p:extLst>
      <p:ext uri="{BB962C8B-B14F-4D97-AF65-F5344CB8AC3E}">
        <p14:creationId xmlns:p14="http://schemas.microsoft.com/office/powerpoint/2010/main" val="2605952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38</a:t>
            </a:fld>
            <a:endParaRPr lang="en-US" dirty="0"/>
          </a:p>
        </p:txBody>
      </p:sp>
      <p:sp>
        <p:nvSpPr>
          <p:cNvPr id="5" name="Title 1"/>
          <p:cNvSpPr>
            <a:spLocks noGrp="1"/>
          </p:cNvSpPr>
          <p:nvPr>
            <p:ph type="title"/>
          </p:nvPr>
        </p:nvSpPr>
        <p:spPr>
          <a:xfrm>
            <a:off x="914400" y="186583"/>
            <a:ext cx="6096000" cy="457200"/>
          </a:xfrm>
        </p:spPr>
        <p:txBody>
          <a:bodyPr>
            <a:normAutofit fontScale="90000"/>
          </a:bodyPr>
          <a:lstStyle/>
          <a:p>
            <a:r>
              <a:rPr lang="fa-IR" altLang="en-US" sz="2600" b="1" dirty="0"/>
              <a:t>بهترین روش یادگیری پایتون</a:t>
            </a:r>
          </a:p>
        </p:txBody>
      </p:sp>
      <p:sp>
        <p:nvSpPr>
          <p:cNvPr id="3" name="Rectangle 2"/>
          <p:cNvSpPr/>
          <p:nvPr/>
        </p:nvSpPr>
        <p:spPr>
          <a:xfrm>
            <a:off x="184355" y="693558"/>
            <a:ext cx="8502445" cy="3831818"/>
          </a:xfrm>
          <a:prstGeom prst="rect">
            <a:avLst/>
          </a:prstGeom>
        </p:spPr>
        <p:txBody>
          <a:bodyPr wrap="square">
            <a:spAutoFit/>
          </a:bodyPr>
          <a:lstStyle/>
          <a:p>
            <a:pPr marL="342900" indent="-342900" algn="r" rtl="1">
              <a:lnSpc>
                <a:spcPct val="150000"/>
              </a:lnSpc>
              <a:buFont typeface="+mj-lt"/>
              <a:buAutoNum type="arabicPeriod"/>
            </a:pPr>
            <a:r>
              <a:rPr lang="fa-IR" dirty="0">
                <a:solidFill>
                  <a:srgbClr val="000000"/>
                </a:solidFill>
                <a:latin typeface="Times New Roman" panose="02020603050405020304" pitchFamily="18" charset="0"/>
                <a:cs typeface="B Nazanin" panose="020B0604020202020204" charset="-78"/>
              </a:rPr>
              <a:t>هدفتان از یادگیری پایتون را مشخص و روشن بیان کنید.</a:t>
            </a:r>
            <a:endParaRPr lang="en-US" dirty="0">
              <a:solidFill>
                <a:srgbClr val="000000"/>
              </a:solidFill>
              <a:latin typeface="Times New Roman" panose="02020603050405020304" pitchFamily="18" charset="0"/>
              <a:cs typeface="B Nazanin" panose="020B0604020202020204" charset="-78"/>
            </a:endParaRPr>
          </a:p>
          <a:p>
            <a:pPr marL="342900" indent="-342900" algn="r" rtl="1">
              <a:lnSpc>
                <a:spcPct val="150000"/>
              </a:lnSpc>
              <a:buFont typeface="+mj-lt"/>
              <a:buAutoNum type="arabicPeriod"/>
            </a:pPr>
            <a:r>
              <a:rPr lang="fa-IR" dirty="0">
                <a:solidFill>
                  <a:srgbClr val="000000"/>
                </a:solidFill>
                <a:latin typeface="Times New Roman" panose="02020603050405020304" pitchFamily="18" charset="0"/>
                <a:cs typeface="B Nazanin" panose="020B0604020202020204" charset="-78"/>
              </a:rPr>
              <a:t>سینتکس پایه ای پایتون را یاد بگیرید.</a:t>
            </a:r>
            <a:endParaRPr lang="en-US" dirty="0">
              <a:solidFill>
                <a:srgbClr val="000000"/>
              </a:solidFill>
              <a:latin typeface="Times New Roman" panose="02020603050405020304" pitchFamily="18" charset="0"/>
              <a:cs typeface="B Nazanin" panose="020B0604020202020204" charset="-78"/>
            </a:endParaRPr>
          </a:p>
          <a:p>
            <a:pPr marL="342900" indent="-342900" algn="r" rtl="1">
              <a:lnSpc>
                <a:spcPct val="150000"/>
              </a:lnSpc>
              <a:buFont typeface="+mj-lt"/>
              <a:buAutoNum type="arabicPeriod"/>
            </a:pPr>
            <a:r>
              <a:rPr lang="fa-IR" dirty="0">
                <a:solidFill>
                  <a:srgbClr val="000000"/>
                </a:solidFill>
                <a:latin typeface="Times New Roman" panose="02020603050405020304" pitchFamily="18" charset="0"/>
                <a:cs typeface="B Nazanin" panose="020B0604020202020204" charset="-78"/>
              </a:rPr>
              <a:t>خودتان دست به کد شوید.</a:t>
            </a:r>
            <a:endParaRPr lang="en-US" dirty="0">
              <a:solidFill>
                <a:srgbClr val="000000"/>
              </a:solidFill>
              <a:latin typeface="Times New Roman" panose="02020603050405020304" pitchFamily="18" charset="0"/>
              <a:cs typeface="B Nazanin" panose="020B0604020202020204" charset="-78"/>
            </a:endParaRPr>
          </a:p>
          <a:p>
            <a:pPr marL="342900" indent="-342900" algn="r" rtl="1">
              <a:lnSpc>
                <a:spcPct val="150000"/>
              </a:lnSpc>
              <a:buFont typeface="+mj-lt"/>
              <a:buAutoNum type="arabicPeriod"/>
            </a:pPr>
            <a:r>
              <a:rPr lang="fa-IR" dirty="0">
                <a:solidFill>
                  <a:srgbClr val="000000"/>
                </a:solidFill>
                <a:latin typeface="Times New Roman" panose="02020603050405020304" pitchFamily="18" charset="0"/>
                <a:cs typeface="B Nazanin" panose="020B0604020202020204" charset="-78"/>
              </a:rPr>
              <a:t>بطور پیوسته تمرین کنید. نوشتن روزانه کد، ماهیچه های حافظه شما را تقویت می کند.</a:t>
            </a:r>
          </a:p>
          <a:p>
            <a:pPr marL="342900" indent="-342900" algn="r" rtl="1">
              <a:lnSpc>
                <a:spcPct val="150000"/>
              </a:lnSpc>
              <a:buFont typeface="+mj-lt"/>
              <a:buAutoNum type="arabicPeriod"/>
            </a:pPr>
            <a:r>
              <a:rPr lang="fa-IR" dirty="0">
                <a:solidFill>
                  <a:srgbClr val="000000"/>
                </a:solidFill>
                <a:latin typeface="Times New Roman" panose="02020603050405020304" pitchFamily="18" charset="0"/>
                <a:cs typeface="B Nazanin" panose="020B0604020202020204" charset="-78"/>
              </a:rPr>
              <a:t>هر موقع لازم شد یادداشت برداری کنید.</a:t>
            </a:r>
          </a:p>
          <a:p>
            <a:pPr marL="342900" indent="-342900" algn="r" rtl="1">
              <a:lnSpc>
                <a:spcPct val="150000"/>
              </a:lnSpc>
              <a:buFont typeface="+mj-lt"/>
              <a:buAutoNum type="arabicPeriod"/>
            </a:pPr>
            <a:r>
              <a:rPr lang="fa-IR" dirty="0">
                <a:solidFill>
                  <a:srgbClr val="000000"/>
                </a:solidFill>
                <a:latin typeface="Times New Roman" panose="02020603050405020304" pitchFamily="18" charset="0"/>
                <a:cs typeface="B Nazanin" panose="020B0604020202020204" charset="-78"/>
              </a:rPr>
              <a:t>درباره مفاهیم با دیگران بحث و تبادل نظر نمایید.</a:t>
            </a:r>
          </a:p>
          <a:p>
            <a:pPr marL="342900" indent="-342900" algn="r" rtl="1">
              <a:lnSpc>
                <a:spcPct val="150000"/>
              </a:lnSpc>
              <a:buFont typeface="+mj-lt"/>
              <a:buAutoNum type="arabicPeriod"/>
            </a:pPr>
            <a:r>
              <a:rPr lang="fa-IR" dirty="0">
                <a:solidFill>
                  <a:srgbClr val="000000"/>
                </a:solidFill>
                <a:latin typeface="Times New Roman" panose="02020603050405020304" pitchFamily="18" charset="0"/>
                <a:cs typeface="B Nazanin" panose="020B0604020202020204" charset="-78"/>
              </a:rPr>
              <a:t>برای خود پروژه های کوچک تعریف کرده و انجام دهید.</a:t>
            </a:r>
          </a:p>
          <a:p>
            <a:pPr marL="342900" indent="-342900" algn="r" rtl="1">
              <a:lnSpc>
                <a:spcPct val="150000"/>
              </a:lnSpc>
              <a:buFont typeface="+mj-lt"/>
              <a:buAutoNum type="arabicPeriod"/>
            </a:pPr>
            <a:r>
              <a:rPr lang="fa-IR" dirty="0">
                <a:solidFill>
                  <a:srgbClr val="000000"/>
                </a:solidFill>
                <a:latin typeface="Times New Roman" panose="02020603050405020304" pitchFamily="18" charset="0"/>
                <a:cs typeface="B Nazanin" panose="020B0604020202020204" charset="-78"/>
              </a:rPr>
              <a:t>به دیگران آموزش دهید.</a:t>
            </a:r>
          </a:p>
          <a:p>
            <a:pPr marL="342900" indent="-342900" algn="r" rtl="1">
              <a:lnSpc>
                <a:spcPct val="150000"/>
              </a:lnSpc>
              <a:buFont typeface="+mj-lt"/>
              <a:buAutoNum type="arabicPeriod"/>
            </a:pPr>
            <a:r>
              <a:rPr lang="fa-IR" dirty="0">
                <a:solidFill>
                  <a:srgbClr val="000000"/>
                </a:solidFill>
                <a:latin typeface="Times New Roman" panose="02020603050405020304" pitchFamily="18" charset="0"/>
                <a:cs typeface="B Nazanin" panose="020B0604020202020204" charset="-78"/>
              </a:rPr>
              <a:t>کتابخانه ها و فریم ورک های مختلف را بشکافید.</a:t>
            </a:r>
          </a:p>
        </p:txBody>
      </p:sp>
    </p:spTree>
    <p:extLst>
      <p:ext uri="{BB962C8B-B14F-4D97-AF65-F5344CB8AC3E}">
        <p14:creationId xmlns:p14="http://schemas.microsoft.com/office/powerpoint/2010/main" val="10894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39</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موضوعات مورد بحث</a:t>
            </a:r>
            <a:endParaRPr lang="en-US" altLang="en-US" sz="2600" b="1" dirty="0"/>
          </a:p>
        </p:txBody>
      </p:sp>
      <p:sp>
        <p:nvSpPr>
          <p:cNvPr id="6" name="Content Placeholder 2"/>
          <p:cNvSpPr>
            <a:spLocks noGrp="1"/>
          </p:cNvSpPr>
          <p:nvPr>
            <p:ph idx="1"/>
          </p:nvPr>
        </p:nvSpPr>
        <p:spPr>
          <a:xfrm>
            <a:off x="457200" y="686877"/>
            <a:ext cx="8229600" cy="4095750"/>
          </a:xfrm>
        </p:spPr>
        <p:txBody>
          <a:bodyPr numCol="1">
            <a:normAutofit fontScale="92500" lnSpcReduction="10000"/>
          </a:bodyPr>
          <a:lstStyle/>
          <a:p>
            <a:pPr algn="r" rtl="1">
              <a:lnSpc>
                <a:spcPct val="150000"/>
              </a:lnSpc>
              <a:defRPr/>
            </a:pPr>
            <a:r>
              <a:rPr lang="fa-IR" sz="2200" dirty="0">
                <a:solidFill>
                  <a:schemeClr val="bg1">
                    <a:lumMod val="75000"/>
                  </a:schemeClr>
                </a:solidFill>
              </a:rPr>
              <a:t>محبوبیت پایتون</a:t>
            </a:r>
          </a:p>
          <a:p>
            <a:pPr algn="r" rtl="1">
              <a:lnSpc>
                <a:spcPct val="150000"/>
              </a:lnSpc>
              <a:defRPr/>
            </a:pPr>
            <a:r>
              <a:rPr lang="fa-IR" sz="2200" dirty="0">
                <a:solidFill>
                  <a:schemeClr val="bg1">
                    <a:lumMod val="75000"/>
                  </a:schemeClr>
                </a:solidFill>
              </a:rPr>
              <a:t>ویژگی های پایتون</a:t>
            </a:r>
          </a:p>
          <a:p>
            <a:pPr algn="r" rtl="1">
              <a:lnSpc>
                <a:spcPct val="150000"/>
              </a:lnSpc>
              <a:defRPr/>
            </a:pPr>
            <a:r>
              <a:rPr lang="fa-IR" sz="2200" dirty="0">
                <a:solidFill>
                  <a:schemeClr val="bg1">
                    <a:lumMod val="75000"/>
                  </a:schemeClr>
                </a:solidFill>
              </a:rPr>
              <a:t>تاریخچه پایتون</a:t>
            </a:r>
          </a:p>
          <a:p>
            <a:pPr algn="r" rtl="1">
              <a:lnSpc>
                <a:spcPct val="150000"/>
              </a:lnSpc>
              <a:defRPr/>
            </a:pPr>
            <a:r>
              <a:rPr lang="fa-IR" sz="2200" dirty="0">
                <a:solidFill>
                  <a:schemeClr val="bg1">
                    <a:lumMod val="75000"/>
                  </a:schemeClr>
                </a:solidFill>
              </a:rPr>
              <a:t>کاربردهای پایتون</a:t>
            </a:r>
          </a:p>
          <a:p>
            <a:pPr algn="r" rtl="1">
              <a:lnSpc>
                <a:spcPct val="150000"/>
              </a:lnSpc>
              <a:defRPr/>
            </a:pPr>
            <a:r>
              <a:rPr lang="fa-IR" sz="2200" dirty="0">
                <a:solidFill>
                  <a:schemeClr val="bg1">
                    <a:lumMod val="75000"/>
                  </a:schemeClr>
                </a:solidFill>
              </a:rPr>
              <a:t>معرفی چند برنامه معروف نوشته شده با پایتون</a:t>
            </a:r>
          </a:p>
          <a:p>
            <a:pPr algn="r" rtl="1">
              <a:lnSpc>
                <a:spcPct val="150000"/>
              </a:lnSpc>
              <a:defRPr/>
            </a:pPr>
            <a:r>
              <a:rPr lang="fa-IR" sz="2200" dirty="0">
                <a:solidFill>
                  <a:schemeClr val="bg1">
                    <a:lumMod val="75000"/>
                  </a:schemeClr>
                </a:solidFill>
              </a:rPr>
              <a:t>بهترین روش یادگیری پایتون</a:t>
            </a:r>
          </a:p>
          <a:p>
            <a:pPr algn="r" rtl="1">
              <a:lnSpc>
                <a:spcPct val="150000"/>
              </a:lnSpc>
              <a:defRPr/>
            </a:pPr>
            <a:r>
              <a:rPr lang="fa-IR" sz="2200" dirty="0"/>
              <a:t>نصب پایتون</a:t>
            </a:r>
          </a:p>
          <a:p>
            <a:pPr algn="r" rtl="1">
              <a:lnSpc>
                <a:spcPct val="150000"/>
              </a:lnSpc>
              <a:defRPr/>
            </a:pPr>
            <a:r>
              <a:rPr lang="fa-IR" sz="2200" dirty="0"/>
              <a:t>شروع کار با پایتون</a:t>
            </a:r>
            <a:endParaRPr lang="en-US" sz="2200" dirty="0"/>
          </a:p>
        </p:txBody>
      </p:sp>
    </p:spTree>
    <p:extLst>
      <p:ext uri="{BB962C8B-B14F-4D97-AF65-F5344CB8AC3E}">
        <p14:creationId xmlns:p14="http://schemas.microsoft.com/office/powerpoint/2010/main" val="841630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38" y="438150"/>
            <a:ext cx="3704924" cy="2642673"/>
          </a:xfrm>
          <a:prstGeom prst="rect">
            <a:avLst/>
          </a:prstGeom>
        </p:spPr>
      </p:pic>
      <p:sp>
        <p:nvSpPr>
          <p:cNvPr id="9" name="TextBox 8"/>
          <p:cNvSpPr txBox="1"/>
          <p:nvPr/>
        </p:nvSpPr>
        <p:spPr>
          <a:xfrm>
            <a:off x="5715000" y="1123950"/>
            <a:ext cx="270458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a-IR" dirty="0"/>
              <a:t>پیروی از دستورالعمل های متوالی</a:t>
            </a:r>
            <a:endParaRPr lang="en-US" dirty="0"/>
          </a:p>
        </p:txBody>
      </p:sp>
      <p:cxnSp>
        <p:nvCxnSpPr>
          <p:cNvPr id="11" name="Elbow Connector 10"/>
          <p:cNvCxnSpPr>
            <a:endCxn id="9" idx="1"/>
          </p:cNvCxnSpPr>
          <p:nvPr/>
        </p:nvCxnSpPr>
        <p:spPr>
          <a:xfrm flipV="1">
            <a:off x="4094920" y="1308616"/>
            <a:ext cx="1620080" cy="7180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68685" y="2014124"/>
            <a:ext cx="3397216"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Low" rtl="1"/>
            <a:r>
              <a:rPr lang="fa-IR" dirty="0">
                <a:cs typeface="B Nazanin" panose="00000400000000000000" pitchFamily="2" charset="-78"/>
              </a:rPr>
              <a:t>برنامه کامپیوتری مجموعه ای دستورالعمل ها است که باعث می شود کامپیوتر برخی فعالیت های مورد انتظار کاربر را انجام دهد.</a:t>
            </a:r>
            <a:endParaRPr lang="en-US" dirty="0">
              <a:cs typeface="B Nazanin" panose="00000400000000000000" pitchFamily="2" charset="-78"/>
            </a:endParaRPr>
          </a:p>
        </p:txBody>
      </p:sp>
      <p:sp>
        <p:nvSpPr>
          <p:cNvPr id="14" name="TextBox 13"/>
          <p:cNvSpPr txBox="1"/>
          <p:nvPr/>
        </p:nvSpPr>
        <p:spPr>
          <a:xfrm>
            <a:off x="5755640" y="128885"/>
            <a:ext cx="2334293" cy="461665"/>
          </a:xfrm>
          <a:prstGeom prst="rect">
            <a:avLst/>
          </a:prstGeom>
          <a:noFill/>
        </p:spPr>
        <p:txBody>
          <a:bodyPr wrap="none" rtlCol="0">
            <a:spAutoFit/>
          </a:bodyPr>
          <a:lstStyle/>
          <a:p>
            <a:r>
              <a:rPr lang="fa-IR" sz="2400" dirty="0">
                <a:cs typeface="B Titr" panose="00000700000000000000" pitchFamily="2" charset="-78"/>
              </a:rPr>
              <a:t>تعریف برنامه نویسی</a:t>
            </a:r>
            <a:endParaRPr lang="en-US" sz="2400" dirty="0">
              <a:cs typeface="B Titr" panose="00000700000000000000" pitchFamily="2" charset="-78"/>
            </a:endParaRPr>
          </a:p>
        </p:txBody>
      </p:sp>
      <p:cxnSp>
        <p:nvCxnSpPr>
          <p:cNvPr id="16" name="Straight Connector 15"/>
          <p:cNvCxnSpPr/>
          <p:nvPr/>
        </p:nvCxnSpPr>
        <p:spPr>
          <a:xfrm>
            <a:off x="6423008" y="590550"/>
            <a:ext cx="152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1456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40</a:t>
            </a:fld>
            <a:endParaRPr lang="en-US" dirty="0"/>
          </a:p>
        </p:txBody>
      </p:sp>
      <p:sp>
        <p:nvSpPr>
          <p:cNvPr id="5" name="Title 1"/>
          <p:cNvSpPr>
            <a:spLocks noGrp="1"/>
          </p:cNvSpPr>
          <p:nvPr>
            <p:ph type="title"/>
          </p:nvPr>
        </p:nvSpPr>
        <p:spPr>
          <a:xfrm>
            <a:off x="914400" y="285750"/>
            <a:ext cx="6096000" cy="742950"/>
          </a:xfrm>
        </p:spPr>
        <p:txBody>
          <a:bodyPr>
            <a:normAutofit/>
          </a:bodyPr>
          <a:lstStyle/>
          <a:p>
            <a:r>
              <a:rPr lang="fa-IR" altLang="en-US" sz="2600" b="1" dirty="0"/>
              <a:t>نصب پایتون</a:t>
            </a:r>
          </a:p>
        </p:txBody>
      </p:sp>
    </p:spTree>
    <p:extLst>
      <p:ext uri="{BB962C8B-B14F-4D97-AF65-F5344CB8AC3E}">
        <p14:creationId xmlns:p14="http://schemas.microsoft.com/office/powerpoint/2010/main" val="1323427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41</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شروع کار با پایتون</a:t>
            </a:r>
          </a:p>
        </p:txBody>
      </p:sp>
      <p:sp>
        <p:nvSpPr>
          <p:cNvPr id="6" name="Content Placeholder 2"/>
          <p:cNvSpPr>
            <a:spLocks noGrp="1"/>
          </p:cNvSpPr>
          <p:nvPr>
            <p:ph idx="1"/>
          </p:nvPr>
        </p:nvSpPr>
        <p:spPr>
          <a:xfrm>
            <a:off x="457200" y="686877"/>
            <a:ext cx="8229600" cy="4095750"/>
          </a:xfrm>
        </p:spPr>
        <p:txBody>
          <a:bodyPr numCol="1">
            <a:normAutofit fontScale="85000" lnSpcReduction="20000"/>
          </a:bodyPr>
          <a:lstStyle/>
          <a:p>
            <a:pPr algn="r" rtl="1">
              <a:lnSpc>
                <a:spcPct val="150000"/>
              </a:lnSpc>
              <a:defRPr/>
            </a:pPr>
            <a:r>
              <a:rPr lang="fa-IR" sz="2200" dirty="0"/>
              <a:t>معرفی </a:t>
            </a:r>
            <a:r>
              <a:rPr lang="en-US" sz="2200" dirty="0"/>
              <a:t>IDLE</a:t>
            </a:r>
          </a:p>
          <a:p>
            <a:pPr algn="r" rtl="1">
              <a:lnSpc>
                <a:spcPct val="150000"/>
              </a:lnSpc>
              <a:defRPr/>
            </a:pPr>
            <a:r>
              <a:rPr lang="fa-IR" sz="2200" dirty="0"/>
              <a:t>مقدمه ای بر متغیرها</a:t>
            </a:r>
          </a:p>
          <a:p>
            <a:pPr algn="r" rtl="1">
              <a:lnSpc>
                <a:spcPct val="150000"/>
              </a:lnSpc>
              <a:defRPr/>
            </a:pPr>
            <a:r>
              <a:rPr lang="fa-IR" sz="2200" dirty="0"/>
              <a:t>کتابخانه های استاندارد و ماژول ها و توابع</a:t>
            </a:r>
          </a:p>
          <a:p>
            <a:pPr algn="r" rtl="1">
              <a:lnSpc>
                <a:spcPct val="150000"/>
              </a:lnSpc>
              <a:defRPr/>
            </a:pPr>
            <a:r>
              <a:rPr lang="fa-IR" sz="2200" dirty="0"/>
              <a:t>کار با ماژول </a:t>
            </a:r>
            <a:r>
              <a:rPr lang="en-US" sz="2200" dirty="0" err="1"/>
              <a:t>datetime</a:t>
            </a:r>
            <a:endParaRPr lang="fa-IR" sz="2200" dirty="0"/>
          </a:p>
          <a:p>
            <a:pPr algn="r" rtl="1">
              <a:lnSpc>
                <a:spcPct val="150000"/>
              </a:lnSpc>
              <a:defRPr/>
            </a:pPr>
            <a:r>
              <a:rPr lang="fa-IR" sz="2200" dirty="0"/>
              <a:t>ساختار داده های </a:t>
            </a:r>
            <a:r>
              <a:rPr lang="en-US" sz="2200" dirty="0" err="1"/>
              <a:t>Built_in</a:t>
            </a:r>
            <a:endParaRPr lang="fa-IR" sz="2200" dirty="0"/>
          </a:p>
          <a:p>
            <a:pPr algn="r" rtl="1">
              <a:lnSpc>
                <a:spcPct val="150000"/>
              </a:lnSpc>
              <a:defRPr/>
            </a:pPr>
            <a:r>
              <a:rPr lang="fa-IR" sz="2200" dirty="0"/>
              <a:t>عملگرها</a:t>
            </a:r>
          </a:p>
          <a:p>
            <a:pPr algn="r" rtl="1">
              <a:lnSpc>
                <a:spcPct val="150000"/>
              </a:lnSpc>
              <a:defRPr/>
            </a:pPr>
            <a:r>
              <a:rPr lang="en-US" sz="2200" dirty="0" err="1"/>
              <a:t>Intedation</a:t>
            </a:r>
            <a:endParaRPr lang="fa-IR" sz="2200" dirty="0"/>
          </a:p>
          <a:p>
            <a:pPr algn="r" rtl="1">
              <a:lnSpc>
                <a:spcPct val="150000"/>
              </a:lnSpc>
              <a:defRPr/>
            </a:pPr>
            <a:r>
              <a:rPr lang="fa-IR" sz="2200" dirty="0"/>
              <a:t>نصب پایتون</a:t>
            </a:r>
          </a:p>
          <a:p>
            <a:pPr algn="r" rtl="1">
              <a:lnSpc>
                <a:spcPct val="150000"/>
              </a:lnSpc>
              <a:defRPr/>
            </a:pPr>
            <a:r>
              <a:rPr lang="fa-IR" sz="2200" dirty="0"/>
              <a:t>شروع کار با پایتون</a:t>
            </a:r>
            <a:endParaRPr lang="en-US" sz="2200" dirty="0"/>
          </a:p>
        </p:txBody>
      </p:sp>
    </p:spTree>
    <p:extLst>
      <p:ext uri="{BB962C8B-B14F-4D97-AF65-F5344CB8AC3E}">
        <p14:creationId xmlns:p14="http://schemas.microsoft.com/office/powerpoint/2010/main" val="1043789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42</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شروع کار با پایتون</a:t>
            </a:r>
          </a:p>
        </p:txBody>
      </p:sp>
      <p:sp>
        <p:nvSpPr>
          <p:cNvPr id="6" name="Content Placeholder 2"/>
          <p:cNvSpPr>
            <a:spLocks noGrp="1"/>
          </p:cNvSpPr>
          <p:nvPr>
            <p:ph idx="1"/>
          </p:nvPr>
        </p:nvSpPr>
        <p:spPr>
          <a:xfrm>
            <a:off x="762000" y="504825"/>
            <a:ext cx="8229600" cy="4095750"/>
          </a:xfrm>
        </p:spPr>
        <p:txBody>
          <a:bodyPr numCol="1">
            <a:normAutofit/>
          </a:bodyPr>
          <a:lstStyle/>
          <a:p>
            <a:pPr algn="r" rtl="1">
              <a:lnSpc>
                <a:spcPct val="150000"/>
              </a:lnSpc>
              <a:defRPr/>
            </a:pPr>
            <a:r>
              <a:rPr lang="fa-IR" sz="2200" dirty="0"/>
              <a:t>معرفی </a:t>
            </a:r>
            <a:r>
              <a:rPr lang="en-US" sz="2200" dirty="0"/>
              <a:t>IDLE</a:t>
            </a:r>
            <a:endParaRPr lang="fa-IR" sz="2200" dirty="0"/>
          </a:p>
          <a:p>
            <a:pPr algn="r" rtl="1">
              <a:lnSpc>
                <a:spcPct val="150000"/>
              </a:lnSpc>
              <a:defRPr/>
            </a:pPr>
            <a:r>
              <a:rPr lang="fa-IR" sz="2200" dirty="0"/>
              <a:t>مقدمه ای بر متغیرها</a:t>
            </a:r>
          </a:p>
          <a:p>
            <a:pPr algn="r" rtl="1">
              <a:lnSpc>
                <a:spcPct val="150000"/>
              </a:lnSpc>
              <a:defRPr/>
            </a:pPr>
            <a:endParaRPr lang="fa-IR" sz="2200" dirty="0"/>
          </a:p>
        </p:txBody>
      </p:sp>
      <p:pic>
        <p:nvPicPr>
          <p:cNvPr id="3" name="Picture 2"/>
          <p:cNvPicPr>
            <a:picLocks noChangeAspect="1"/>
          </p:cNvPicPr>
          <p:nvPr/>
        </p:nvPicPr>
        <p:blipFill>
          <a:blip r:embed="rId2"/>
          <a:stretch>
            <a:fillRect/>
          </a:stretch>
        </p:blipFill>
        <p:spPr>
          <a:xfrm>
            <a:off x="323235" y="1088233"/>
            <a:ext cx="6667500" cy="3952875"/>
          </a:xfrm>
          <a:prstGeom prst="rect">
            <a:avLst/>
          </a:prstGeom>
        </p:spPr>
      </p:pic>
    </p:spTree>
    <p:extLst>
      <p:ext uri="{BB962C8B-B14F-4D97-AF65-F5344CB8AC3E}">
        <p14:creationId xmlns:p14="http://schemas.microsoft.com/office/powerpoint/2010/main" val="974815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43</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شروع کار با پایتون</a:t>
            </a:r>
          </a:p>
        </p:txBody>
      </p:sp>
      <p:pic>
        <p:nvPicPr>
          <p:cNvPr id="2" name="Picture 1"/>
          <p:cNvPicPr>
            <a:picLocks noChangeAspect="1"/>
          </p:cNvPicPr>
          <p:nvPr/>
        </p:nvPicPr>
        <p:blipFill>
          <a:blip r:embed="rId2"/>
          <a:stretch>
            <a:fillRect/>
          </a:stretch>
        </p:blipFill>
        <p:spPr>
          <a:xfrm>
            <a:off x="1219200" y="876300"/>
            <a:ext cx="6615890" cy="4136004"/>
          </a:xfrm>
          <a:prstGeom prst="rect">
            <a:avLst/>
          </a:prstGeom>
        </p:spPr>
      </p:pic>
    </p:spTree>
    <p:extLst>
      <p:ext uri="{BB962C8B-B14F-4D97-AF65-F5344CB8AC3E}">
        <p14:creationId xmlns:p14="http://schemas.microsoft.com/office/powerpoint/2010/main" val="4026685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44</a:t>
            </a:fld>
            <a:endParaRPr lang="en-US" dirty="0"/>
          </a:p>
        </p:txBody>
      </p:sp>
      <p:sp>
        <p:nvSpPr>
          <p:cNvPr id="5" name="Title 1"/>
          <p:cNvSpPr>
            <a:spLocks noGrp="1"/>
          </p:cNvSpPr>
          <p:nvPr>
            <p:ph type="title"/>
          </p:nvPr>
        </p:nvSpPr>
        <p:spPr>
          <a:xfrm>
            <a:off x="762000" y="0"/>
            <a:ext cx="6096000" cy="742950"/>
          </a:xfrm>
        </p:spPr>
        <p:txBody>
          <a:bodyPr>
            <a:normAutofit/>
          </a:bodyPr>
          <a:lstStyle/>
          <a:p>
            <a:r>
              <a:rPr lang="fa-IR" altLang="en-US" sz="2600" b="1" dirty="0"/>
              <a:t>شروع کار با پایتون</a:t>
            </a:r>
          </a:p>
        </p:txBody>
      </p:sp>
      <p:sp>
        <p:nvSpPr>
          <p:cNvPr id="6" name="Content Placeholder 2"/>
          <p:cNvSpPr>
            <a:spLocks noGrp="1"/>
          </p:cNvSpPr>
          <p:nvPr>
            <p:ph idx="1"/>
          </p:nvPr>
        </p:nvSpPr>
        <p:spPr>
          <a:xfrm>
            <a:off x="739877" y="287821"/>
            <a:ext cx="8229600" cy="4123866"/>
          </a:xfrm>
        </p:spPr>
        <p:txBody>
          <a:bodyPr numCol="1">
            <a:normAutofit/>
          </a:bodyPr>
          <a:lstStyle/>
          <a:p>
            <a:pPr algn="r" rtl="1">
              <a:lnSpc>
                <a:spcPct val="150000"/>
              </a:lnSpc>
              <a:defRPr/>
            </a:pPr>
            <a:r>
              <a:rPr lang="fa-IR" sz="2200" dirty="0">
                <a:solidFill>
                  <a:schemeClr val="bg1">
                    <a:lumMod val="65000"/>
                  </a:schemeClr>
                </a:solidFill>
              </a:rPr>
              <a:t>معرفی </a:t>
            </a:r>
            <a:r>
              <a:rPr lang="en-US" sz="2200" dirty="0">
                <a:solidFill>
                  <a:schemeClr val="bg1">
                    <a:lumMod val="65000"/>
                  </a:schemeClr>
                </a:solidFill>
              </a:rPr>
              <a:t>IDLE</a:t>
            </a:r>
            <a:endParaRPr lang="fa-IR" sz="2200" dirty="0">
              <a:solidFill>
                <a:schemeClr val="bg1">
                  <a:lumMod val="65000"/>
                </a:schemeClr>
              </a:solidFill>
            </a:endParaRPr>
          </a:p>
          <a:p>
            <a:pPr algn="r" rtl="1">
              <a:lnSpc>
                <a:spcPct val="150000"/>
              </a:lnSpc>
              <a:defRPr/>
            </a:pPr>
            <a:r>
              <a:rPr lang="fa-IR" sz="2200" dirty="0">
                <a:solidFill>
                  <a:schemeClr val="bg1">
                    <a:lumMod val="65000"/>
                  </a:schemeClr>
                </a:solidFill>
              </a:rPr>
              <a:t>مقدمه ای بر متغیرها</a:t>
            </a:r>
          </a:p>
          <a:p>
            <a:pPr algn="r" rtl="1">
              <a:lnSpc>
                <a:spcPct val="150000"/>
              </a:lnSpc>
              <a:defRPr/>
            </a:pPr>
            <a:r>
              <a:rPr lang="fa-IR" sz="2200" dirty="0"/>
              <a:t>کتابخانه های استاندارد و ماژول ها و توابع</a:t>
            </a:r>
          </a:p>
        </p:txBody>
      </p:sp>
      <p:pic>
        <p:nvPicPr>
          <p:cNvPr id="2" name="Picture 1"/>
          <p:cNvPicPr>
            <a:picLocks noChangeAspect="1"/>
          </p:cNvPicPr>
          <p:nvPr/>
        </p:nvPicPr>
        <p:blipFill>
          <a:blip r:embed="rId2"/>
          <a:stretch>
            <a:fillRect/>
          </a:stretch>
        </p:blipFill>
        <p:spPr>
          <a:xfrm>
            <a:off x="762000" y="2164707"/>
            <a:ext cx="6496050" cy="600075"/>
          </a:xfrm>
          <a:prstGeom prst="rect">
            <a:avLst/>
          </a:prstGeom>
        </p:spPr>
      </p:pic>
      <p:pic>
        <p:nvPicPr>
          <p:cNvPr id="3" name="Picture 2"/>
          <p:cNvPicPr>
            <a:picLocks noChangeAspect="1"/>
          </p:cNvPicPr>
          <p:nvPr/>
        </p:nvPicPr>
        <p:blipFill>
          <a:blip r:embed="rId3"/>
          <a:stretch>
            <a:fillRect/>
          </a:stretch>
        </p:blipFill>
        <p:spPr>
          <a:xfrm>
            <a:off x="457200" y="2820322"/>
            <a:ext cx="7829550" cy="1476375"/>
          </a:xfrm>
          <a:prstGeom prst="rect">
            <a:avLst/>
          </a:prstGeom>
        </p:spPr>
      </p:pic>
    </p:spTree>
    <p:extLst>
      <p:ext uri="{BB962C8B-B14F-4D97-AF65-F5344CB8AC3E}">
        <p14:creationId xmlns:p14="http://schemas.microsoft.com/office/powerpoint/2010/main" val="1573241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45</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شروع کار با پایتون</a:t>
            </a:r>
          </a:p>
        </p:txBody>
      </p:sp>
      <p:sp>
        <p:nvSpPr>
          <p:cNvPr id="6" name="Content Placeholder 2"/>
          <p:cNvSpPr>
            <a:spLocks noGrp="1"/>
          </p:cNvSpPr>
          <p:nvPr>
            <p:ph idx="1"/>
          </p:nvPr>
        </p:nvSpPr>
        <p:spPr>
          <a:xfrm>
            <a:off x="685800" y="133350"/>
            <a:ext cx="8229600" cy="1199073"/>
          </a:xfrm>
        </p:spPr>
        <p:txBody>
          <a:bodyPr numCol="1">
            <a:normAutofit lnSpcReduction="10000"/>
          </a:bodyPr>
          <a:lstStyle/>
          <a:p>
            <a:pPr algn="r" rtl="1">
              <a:lnSpc>
                <a:spcPct val="150000"/>
              </a:lnSpc>
              <a:defRPr/>
            </a:pPr>
            <a:r>
              <a:rPr lang="fa-IR" sz="900" dirty="0">
                <a:solidFill>
                  <a:schemeClr val="bg1">
                    <a:lumMod val="65000"/>
                  </a:schemeClr>
                </a:solidFill>
              </a:rPr>
              <a:t>معرفی </a:t>
            </a:r>
            <a:r>
              <a:rPr lang="en-US" sz="900" dirty="0">
                <a:solidFill>
                  <a:schemeClr val="bg1">
                    <a:lumMod val="65000"/>
                  </a:schemeClr>
                </a:solidFill>
              </a:rPr>
              <a:t>IDLE</a:t>
            </a:r>
          </a:p>
          <a:p>
            <a:pPr algn="r" rtl="1">
              <a:lnSpc>
                <a:spcPct val="150000"/>
              </a:lnSpc>
              <a:defRPr/>
            </a:pPr>
            <a:r>
              <a:rPr lang="fa-IR" sz="900" dirty="0">
                <a:solidFill>
                  <a:schemeClr val="bg1">
                    <a:lumMod val="65000"/>
                  </a:schemeClr>
                </a:solidFill>
              </a:rPr>
              <a:t>مقدمه ای بر متغیرها</a:t>
            </a:r>
          </a:p>
          <a:p>
            <a:pPr algn="r" rtl="1">
              <a:lnSpc>
                <a:spcPct val="150000"/>
              </a:lnSpc>
              <a:defRPr/>
            </a:pPr>
            <a:r>
              <a:rPr lang="fa-IR" sz="900" dirty="0">
                <a:solidFill>
                  <a:schemeClr val="bg1">
                    <a:lumMod val="65000"/>
                  </a:schemeClr>
                </a:solidFill>
              </a:rPr>
              <a:t>کتابخانه های استاندارد و ماژول ها و توابع</a:t>
            </a:r>
          </a:p>
          <a:p>
            <a:pPr algn="r" rtl="1">
              <a:lnSpc>
                <a:spcPct val="150000"/>
              </a:lnSpc>
              <a:defRPr/>
            </a:pPr>
            <a:r>
              <a:rPr lang="fa-IR" sz="1800" dirty="0"/>
              <a:t>کار با ماژول </a:t>
            </a:r>
            <a:r>
              <a:rPr lang="en-US" sz="1800" dirty="0" err="1"/>
              <a:t>datetime</a:t>
            </a:r>
            <a:endParaRPr lang="fa-IR" sz="1800" dirty="0"/>
          </a:p>
        </p:txBody>
      </p:sp>
      <p:pic>
        <p:nvPicPr>
          <p:cNvPr id="2" name="Picture 1"/>
          <p:cNvPicPr>
            <a:picLocks noChangeAspect="1"/>
          </p:cNvPicPr>
          <p:nvPr/>
        </p:nvPicPr>
        <p:blipFill>
          <a:blip r:embed="rId2"/>
          <a:stretch>
            <a:fillRect/>
          </a:stretch>
        </p:blipFill>
        <p:spPr>
          <a:xfrm>
            <a:off x="609599" y="913785"/>
            <a:ext cx="3127719" cy="819765"/>
          </a:xfrm>
          <a:prstGeom prst="rect">
            <a:avLst/>
          </a:prstGeom>
        </p:spPr>
      </p:pic>
      <p:pic>
        <p:nvPicPr>
          <p:cNvPr id="3" name="Picture 2"/>
          <p:cNvPicPr>
            <a:picLocks noChangeAspect="1"/>
          </p:cNvPicPr>
          <p:nvPr/>
        </p:nvPicPr>
        <p:blipFill>
          <a:blip r:embed="rId3"/>
          <a:stretch>
            <a:fillRect/>
          </a:stretch>
        </p:blipFill>
        <p:spPr>
          <a:xfrm>
            <a:off x="533400" y="1966834"/>
            <a:ext cx="3424405" cy="1310303"/>
          </a:xfrm>
          <a:prstGeom prst="rect">
            <a:avLst/>
          </a:prstGeom>
        </p:spPr>
      </p:pic>
      <p:pic>
        <p:nvPicPr>
          <p:cNvPr id="7" name="Picture 6"/>
          <p:cNvPicPr>
            <a:picLocks noChangeAspect="1"/>
          </p:cNvPicPr>
          <p:nvPr/>
        </p:nvPicPr>
        <p:blipFill>
          <a:blip r:embed="rId4"/>
          <a:stretch>
            <a:fillRect/>
          </a:stretch>
        </p:blipFill>
        <p:spPr>
          <a:xfrm>
            <a:off x="685800" y="3479236"/>
            <a:ext cx="3116230" cy="540314"/>
          </a:xfrm>
          <a:prstGeom prst="rect">
            <a:avLst/>
          </a:prstGeom>
        </p:spPr>
      </p:pic>
      <p:pic>
        <p:nvPicPr>
          <p:cNvPr id="8" name="Picture 7"/>
          <p:cNvPicPr>
            <a:picLocks noChangeAspect="1"/>
          </p:cNvPicPr>
          <p:nvPr/>
        </p:nvPicPr>
        <p:blipFill>
          <a:blip r:embed="rId5"/>
          <a:stretch>
            <a:fillRect/>
          </a:stretch>
        </p:blipFill>
        <p:spPr>
          <a:xfrm>
            <a:off x="762000" y="4221648"/>
            <a:ext cx="2993541" cy="331301"/>
          </a:xfrm>
          <a:prstGeom prst="rect">
            <a:avLst/>
          </a:prstGeom>
        </p:spPr>
      </p:pic>
    </p:spTree>
    <p:extLst>
      <p:ext uri="{BB962C8B-B14F-4D97-AF65-F5344CB8AC3E}">
        <p14:creationId xmlns:p14="http://schemas.microsoft.com/office/powerpoint/2010/main" val="1949242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46</a:t>
            </a:fld>
            <a:endParaRPr lang="en-US" dirty="0"/>
          </a:p>
        </p:txBody>
      </p:sp>
      <p:sp>
        <p:nvSpPr>
          <p:cNvPr id="5" name="Title 1"/>
          <p:cNvSpPr>
            <a:spLocks noGrp="1"/>
          </p:cNvSpPr>
          <p:nvPr>
            <p:ph type="title"/>
          </p:nvPr>
        </p:nvSpPr>
        <p:spPr>
          <a:xfrm>
            <a:off x="914400" y="133350"/>
            <a:ext cx="6096000" cy="742950"/>
          </a:xfrm>
        </p:spPr>
        <p:txBody>
          <a:bodyPr>
            <a:normAutofit/>
          </a:bodyPr>
          <a:lstStyle/>
          <a:p>
            <a:r>
              <a:rPr lang="fa-IR" altLang="en-US" sz="2600" b="1" dirty="0"/>
              <a:t>شروع کار با پایتون</a:t>
            </a:r>
          </a:p>
        </p:txBody>
      </p:sp>
      <p:sp>
        <p:nvSpPr>
          <p:cNvPr id="6" name="Content Placeholder 2"/>
          <p:cNvSpPr>
            <a:spLocks noGrp="1"/>
          </p:cNvSpPr>
          <p:nvPr>
            <p:ph idx="1"/>
          </p:nvPr>
        </p:nvSpPr>
        <p:spPr>
          <a:xfrm>
            <a:off x="533400" y="108773"/>
            <a:ext cx="8229600" cy="1808673"/>
          </a:xfrm>
        </p:spPr>
        <p:txBody>
          <a:bodyPr numCol="1">
            <a:normAutofit/>
          </a:bodyPr>
          <a:lstStyle/>
          <a:p>
            <a:pPr algn="r" rtl="1">
              <a:lnSpc>
                <a:spcPct val="150000"/>
              </a:lnSpc>
              <a:defRPr/>
            </a:pPr>
            <a:r>
              <a:rPr lang="fa-IR" sz="1050" dirty="0">
                <a:solidFill>
                  <a:schemeClr val="bg1">
                    <a:lumMod val="65000"/>
                  </a:schemeClr>
                </a:solidFill>
              </a:rPr>
              <a:t>معرفی </a:t>
            </a:r>
            <a:r>
              <a:rPr lang="en-US" sz="1050" dirty="0">
                <a:solidFill>
                  <a:schemeClr val="bg1">
                    <a:lumMod val="65000"/>
                  </a:schemeClr>
                </a:solidFill>
              </a:rPr>
              <a:t>IDLE</a:t>
            </a:r>
          </a:p>
          <a:p>
            <a:pPr algn="r" rtl="1">
              <a:lnSpc>
                <a:spcPct val="150000"/>
              </a:lnSpc>
              <a:defRPr/>
            </a:pPr>
            <a:r>
              <a:rPr lang="fa-IR" sz="1050" dirty="0">
                <a:solidFill>
                  <a:schemeClr val="bg1">
                    <a:lumMod val="65000"/>
                  </a:schemeClr>
                </a:solidFill>
              </a:rPr>
              <a:t>مقدمه ای بر متغیرها</a:t>
            </a:r>
          </a:p>
          <a:p>
            <a:pPr algn="r" rtl="1">
              <a:lnSpc>
                <a:spcPct val="150000"/>
              </a:lnSpc>
              <a:defRPr/>
            </a:pPr>
            <a:r>
              <a:rPr lang="fa-IR" sz="1050" dirty="0">
                <a:solidFill>
                  <a:schemeClr val="bg1">
                    <a:lumMod val="65000"/>
                  </a:schemeClr>
                </a:solidFill>
              </a:rPr>
              <a:t>کتابخانه های استاندارد و ماژول ها و توابع</a:t>
            </a:r>
          </a:p>
          <a:p>
            <a:pPr algn="r" rtl="1">
              <a:lnSpc>
                <a:spcPct val="150000"/>
              </a:lnSpc>
              <a:defRPr/>
            </a:pPr>
            <a:r>
              <a:rPr lang="fa-IR" sz="1050" dirty="0">
                <a:solidFill>
                  <a:schemeClr val="bg1">
                    <a:lumMod val="65000"/>
                  </a:schemeClr>
                </a:solidFill>
              </a:rPr>
              <a:t>کار با ماژول </a:t>
            </a:r>
            <a:r>
              <a:rPr lang="en-US" sz="1050" dirty="0" err="1">
                <a:solidFill>
                  <a:schemeClr val="bg1">
                    <a:lumMod val="65000"/>
                  </a:schemeClr>
                </a:solidFill>
              </a:rPr>
              <a:t>datetime</a:t>
            </a:r>
            <a:endParaRPr lang="fa-IR" sz="1050" dirty="0">
              <a:solidFill>
                <a:schemeClr val="bg1">
                  <a:lumMod val="65000"/>
                </a:schemeClr>
              </a:solidFill>
            </a:endParaRPr>
          </a:p>
          <a:p>
            <a:pPr algn="r" rtl="1">
              <a:lnSpc>
                <a:spcPct val="150000"/>
              </a:lnSpc>
              <a:defRPr/>
            </a:pPr>
            <a:r>
              <a:rPr lang="fa-IR" sz="2000" dirty="0"/>
              <a:t>ساختار داده های </a:t>
            </a:r>
            <a:r>
              <a:rPr lang="en-US" sz="2000" dirty="0" err="1"/>
              <a:t>Built_in</a:t>
            </a:r>
            <a:endParaRPr lang="fa-IR" sz="2000" dirty="0"/>
          </a:p>
        </p:txBody>
      </p:sp>
      <p:pic>
        <p:nvPicPr>
          <p:cNvPr id="2" name="Picture 1"/>
          <p:cNvPicPr>
            <a:picLocks noChangeAspect="1"/>
          </p:cNvPicPr>
          <p:nvPr/>
        </p:nvPicPr>
        <p:blipFill>
          <a:blip r:embed="rId2"/>
          <a:stretch>
            <a:fillRect/>
          </a:stretch>
        </p:blipFill>
        <p:spPr>
          <a:xfrm>
            <a:off x="304800" y="1942023"/>
            <a:ext cx="8382000" cy="2080817"/>
          </a:xfrm>
          <a:prstGeom prst="rect">
            <a:avLst/>
          </a:prstGeom>
        </p:spPr>
      </p:pic>
    </p:spTree>
    <p:extLst>
      <p:ext uri="{BB962C8B-B14F-4D97-AF65-F5344CB8AC3E}">
        <p14:creationId xmlns:p14="http://schemas.microsoft.com/office/powerpoint/2010/main" val="1401660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47</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Variables:</a:t>
            </a:r>
          </a:p>
        </p:txBody>
      </p:sp>
      <p:sp>
        <p:nvSpPr>
          <p:cNvPr id="6" name="Content Placeholder 2"/>
          <p:cNvSpPr>
            <a:spLocks noGrp="1"/>
          </p:cNvSpPr>
          <p:nvPr>
            <p:ph idx="1"/>
          </p:nvPr>
        </p:nvSpPr>
        <p:spPr>
          <a:xfrm>
            <a:off x="228600" y="705159"/>
            <a:ext cx="8686800" cy="3887277"/>
          </a:xfrm>
        </p:spPr>
        <p:txBody>
          <a:bodyPr numCol="1">
            <a:normAutofit/>
          </a:bodyPr>
          <a:lstStyle/>
          <a:p>
            <a:pPr>
              <a:defRPr/>
            </a:pPr>
            <a:r>
              <a:rPr lang="en-US" sz="2000" dirty="0"/>
              <a:t>Variable is a named placeholder to hold any type of data.</a:t>
            </a:r>
          </a:p>
          <a:p>
            <a:pPr>
              <a:defRPr/>
            </a:pPr>
            <a:r>
              <a:rPr lang="en-US" sz="2000" dirty="0"/>
              <a:t> In Python, </a:t>
            </a:r>
            <a:r>
              <a:rPr lang="en-US" sz="2000" b="1" dirty="0">
                <a:solidFill>
                  <a:srgbClr val="FF0000"/>
                </a:solidFill>
              </a:rPr>
              <a:t>there is no need</a:t>
            </a:r>
            <a:r>
              <a:rPr lang="en-US" sz="2000" b="1" dirty="0"/>
              <a:t> </a:t>
            </a:r>
            <a:r>
              <a:rPr lang="en-US" sz="2000" b="1" dirty="0">
                <a:solidFill>
                  <a:srgbClr val="FF0000"/>
                </a:solidFill>
              </a:rPr>
              <a:t>to declare a variable explicitly </a:t>
            </a:r>
            <a:r>
              <a:rPr lang="en-US" sz="2000" dirty="0"/>
              <a:t>by specifying whether </a:t>
            </a:r>
            <a:r>
              <a:rPr lang="en-US" sz="2000" b="1" dirty="0">
                <a:solidFill>
                  <a:srgbClr val="FF0000"/>
                </a:solidFill>
              </a:rPr>
              <a:t>the variable is an integer or a float or any other type</a:t>
            </a:r>
            <a:r>
              <a:rPr lang="en-US" sz="2000" dirty="0"/>
              <a:t>.</a:t>
            </a:r>
          </a:p>
          <a:p>
            <a:pPr>
              <a:defRPr/>
            </a:pPr>
            <a:r>
              <a:rPr lang="en-US" sz="2000" dirty="0"/>
              <a:t>To define a new variable in Python, </a:t>
            </a:r>
            <a:r>
              <a:rPr lang="en-US" sz="2000" b="1" dirty="0">
                <a:solidFill>
                  <a:srgbClr val="FF0000"/>
                </a:solidFill>
              </a:rPr>
              <a:t>we simply assign a value to a name</a:t>
            </a:r>
            <a:r>
              <a:rPr lang="en-US" sz="2000" dirty="0"/>
              <a:t>.</a:t>
            </a:r>
          </a:p>
          <a:p>
            <a:pPr marL="0" indent="0">
              <a:lnSpc>
                <a:spcPct val="150000"/>
              </a:lnSpc>
              <a:buNone/>
              <a:defRPr/>
            </a:pPr>
            <a:r>
              <a:rPr lang="en-US" sz="2000" b="1" dirty="0"/>
              <a:t>Legal Variable Names</a:t>
            </a:r>
          </a:p>
          <a:p>
            <a:pPr>
              <a:lnSpc>
                <a:spcPct val="110000"/>
              </a:lnSpc>
              <a:defRPr/>
            </a:pPr>
            <a:r>
              <a:rPr lang="en-US" sz="2000" dirty="0"/>
              <a:t>Variable names can consist of any number of letters, underscores and digits.</a:t>
            </a:r>
          </a:p>
          <a:p>
            <a:pPr>
              <a:lnSpc>
                <a:spcPct val="110000"/>
              </a:lnSpc>
              <a:defRPr/>
            </a:pPr>
            <a:r>
              <a:rPr lang="en-US" sz="2000" dirty="0"/>
              <a:t>Variable should not start with a number.</a:t>
            </a:r>
          </a:p>
          <a:p>
            <a:pPr>
              <a:lnSpc>
                <a:spcPct val="110000"/>
              </a:lnSpc>
              <a:defRPr/>
            </a:pPr>
            <a:r>
              <a:rPr lang="en-US" sz="2000" dirty="0"/>
              <a:t>Python Keywords are not allowed as variable names.</a:t>
            </a:r>
          </a:p>
          <a:p>
            <a:pPr>
              <a:lnSpc>
                <a:spcPct val="110000"/>
              </a:lnSpc>
              <a:defRPr/>
            </a:pPr>
            <a:r>
              <a:rPr lang="en-US" sz="2000" dirty="0"/>
              <a:t> Variable names are case-sensitive.</a:t>
            </a:r>
          </a:p>
        </p:txBody>
      </p:sp>
    </p:spTree>
    <p:extLst>
      <p:ext uri="{BB962C8B-B14F-4D97-AF65-F5344CB8AC3E}">
        <p14:creationId xmlns:p14="http://schemas.microsoft.com/office/powerpoint/2010/main" val="1539972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48</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Variables:</a:t>
            </a:r>
          </a:p>
        </p:txBody>
      </p:sp>
      <p:sp>
        <p:nvSpPr>
          <p:cNvPr id="6" name="Content Placeholder 2"/>
          <p:cNvSpPr>
            <a:spLocks noGrp="1"/>
          </p:cNvSpPr>
          <p:nvPr>
            <p:ph idx="1"/>
          </p:nvPr>
        </p:nvSpPr>
        <p:spPr>
          <a:xfrm>
            <a:off x="76201" y="746447"/>
            <a:ext cx="6095999" cy="3887277"/>
          </a:xfrm>
        </p:spPr>
        <p:txBody>
          <a:bodyPr numCol="1">
            <a:normAutofit/>
          </a:bodyPr>
          <a:lstStyle/>
          <a:p>
            <a:pPr marL="0" indent="0">
              <a:lnSpc>
                <a:spcPct val="150000"/>
              </a:lnSpc>
              <a:buNone/>
              <a:defRPr/>
            </a:pPr>
            <a:r>
              <a:rPr lang="en-US" sz="2000" b="1" dirty="0"/>
              <a:t>Guidelines</a:t>
            </a:r>
          </a:p>
          <a:p>
            <a:pPr>
              <a:lnSpc>
                <a:spcPct val="150000"/>
              </a:lnSpc>
              <a:defRPr/>
            </a:pPr>
            <a:r>
              <a:rPr lang="en-US" sz="2000" dirty="0"/>
              <a:t>Python variables use lowercase letters with words separated by underscores. </a:t>
            </a:r>
          </a:p>
          <a:p>
            <a:pPr>
              <a:lnSpc>
                <a:spcPct val="150000"/>
              </a:lnSpc>
              <a:defRPr/>
            </a:pPr>
            <a:r>
              <a:rPr lang="en-US" sz="2000" dirty="0"/>
              <a:t>Ensure variable names are descriptive and clear enough. </a:t>
            </a:r>
          </a:p>
          <a:p>
            <a:pPr marL="0" indent="0">
              <a:lnSpc>
                <a:spcPct val="150000"/>
              </a:lnSpc>
              <a:buNone/>
              <a:defRPr/>
            </a:pPr>
            <a:r>
              <a:rPr lang="en-US" sz="2000" b="1" dirty="0"/>
              <a:t>Assigning Values to Variables</a:t>
            </a:r>
          </a:p>
        </p:txBody>
      </p:sp>
      <p:sp>
        <p:nvSpPr>
          <p:cNvPr id="2" name="TextBox 1"/>
          <p:cNvSpPr txBox="1"/>
          <p:nvPr/>
        </p:nvSpPr>
        <p:spPr>
          <a:xfrm flipH="1">
            <a:off x="6096000" y="956128"/>
            <a:ext cx="3124201" cy="369332"/>
          </a:xfrm>
          <a:prstGeom prst="rect">
            <a:avLst/>
          </a:prstGeom>
          <a:noFill/>
        </p:spPr>
        <p:txBody>
          <a:bodyPr wrap="square" numCol="1" rtlCol="1">
            <a:spAutoFit/>
          </a:bodyPr>
          <a:lstStyle/>
          <a:p>
            <a:pPr rtl="1"/>
            <a:r>
              <a:rPr lang="en-US" i="1" dirty="0">
                <a:latin typeface="High Tower Text" panose="02040502050506030303" pitchFamily="18" charset="0"/>
              </a:rPr>
              <a:t>variable_name = expression</a:t>
            </a:r>
          </a:p>
        </p:txBody>
      </p:sp>
      <p:pic>
        <p:nvPicPr>
          <p:cNvPr id="3" name="Picture 2"/>
          <p:cNvPicPr>
            <a:picLocks noChangeAspect="1"/>
          </p:cNvPicPr>
          <p:nvPr/>
        </p:nvPicPr>
        <p:blipFill>
          <a:blip r:embed="rId2"/>
          <a:stretch>
            <a:fillRect/>
          </a:stretch>
        </p:blipFill>
        <p:spPr>
          <a:xfrm>
            <a:off x="962025" y="3723904"/>
            <a:ext cx="2162175" cy="638175"/>
          </a:xfrm>
          <a:prstGeom prst="rect">
            <a:avLst/>
          </a:prstGeom>
        </p:spPr>
      </p:pic>
      <p:pic>
        <p:nvPicPr>
          <p:cNvPr id="7" name="Picture 6"/>
          <p:cNvPicPr>
            <a:picLocks noChangeAspect="1"/>
          </p:cNvPicPr>
          <p:nvPr/>
        </p:nvPicPr>
        <p:blipFill>
          <a:blip r:embed="rId3"/>
          <a:stretch>
            <a:fillRect/>
          </a:stretch>
        </p:blipFill>
        <p:spPr>
          <a:xfrm>
            <a:off x="903952" y="4543426"/>
            <a:ext cx="2333625" cy="447675"/>
          </a:xfrm>
          <a:prstGeom prst="rect">
            <a:avLst/>
          </a:prstGeom>
        </p:spPr>
      </p:pic>
      <p:pic>
        <p:nvPicPr>
          <p:cNvPr id="8" name="Picture 7"/>
          <p:cNvPicPr>
            <a:picLocks noChangeAspect="1"/>
          </p:cNvPicPr>
          <p:nvPr/>
        </p:nvPicPr>
        <p:blipFill>
          <a:blip r:embed="rId4"/>
          <a:stretch>
            <a:fillRect/>
          </a:stretch>
        </p:blipFill>
        <p:spPr>
          <a:xfrm>
            <a:off x="3975611" y="3723904"/>
            <a:ext cx="1682894" cy="536930"/>
          </a:xfrm>
          <a:prstGeom prst="rect">
            <a:avLst/>
          </a:prstGeom>
        </p:spPr>
      </p:pic>
      <p:pic>
        <p:nvPicPr>
          <p:cNvPr id="9" name="Picture 8"/>
          <p:cNvPicPr>
            <a:picLocks noChangeAspect="1"/>
          </p:cNvPicPr>
          <p:nvPr/>
        </p:nvPicPr>
        <p:blipFill>
          <a:blip r:embed="rId5"/>
          <a:stretch>
            <a:fillRect/>
          </a:stretch>
        </p:blipFill>
        <p:spPr>
          <a:xfrm>
            <a:off x="4010024" y="4362079"/>
            <a:ext cx="1266825" cy="733425"/>
          </a:xfrm>
          <a:prstGeom prst="rect">
            <a:avLst/>
          </a:prstGeom>
        </p:spPr>
      </p:pic>
      <p:pic>
        <p:nvPicPr>
          <p:cNvPr id="10" name="Picture 9"/>
          <p:cNvPicPr>
            <a:picLocks noChangeAspect="1"/>
          </p:cNvPicPr>
          <p:nvPr/>
        </p:nvPicPr>
        <p:blipFill>
          <a:blip r:embed="rId6"/>
          <a:stretch>
            <a:fillRect/>
          </a:stretch>
        </p:blipFill>
        <p:spPr>
          <a:xfrm>
            <a:off x="5915166" y="1613994"/>
            <a:ext cx="3228834" cy="2244434"/>
          </a:xfrm>
          <a:prstGeom prst="rect">
            <a:avLst/>
          </a:prstGeom>
        </p:spPr>
      </p:pic>
    </p:spTree>
    <p:extLst>
      <p:ext uri="{BB962C8B-B14F-4D97-AF65-F5344CB8AC3E}">
        <p14:creationId xmlns:p14="http://schemas.microsoft.com/office/powerpoint/2010/main" val="44244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49</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Variables:</a:t>
            </a:r>
          </a:p>
        </p:txBody>
      </p:sp>
      <p:pic>
        <p:nvPicPr>
          <p:cNvPr id="12" name="Picture 11"/>
          <p:cNvPicPr>
            <a:picLocks noChangeAspect="1"/>
          </p:cNvPicPr>
          <p:nvPr/>
        </p:nvPicPr>
        <p:blipFill>
          <a:blip r:embed="rId2"/>
          <a:stretch>
            <a:fillRect/>
          </a:stretch>
        </p:blipFill>
        <p:spPr>
          <a:xfrm>
            <a:off x="304800" y="947853"/>
            <a:ext cx="8267903" cy="3612358"/>
          </a:xfrm>
          <a:prstGeom prst="rect">
            <a:avLst/>
          </a:prstGeom>
        </p:spPr>
      </p:pic>
    </p:spTree>
    <p:extLst>
      <p:ext uri="{BB962C8B-B14F-4D97-AF65-F5344CB8AC3E}">
        <p14:creationId xmlns:p14="http://schemas.microsoft.com/office/powerpoint/2010/main" val="886935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38" y="438150"/>
            <a:ext cx="3704924" cy="2642673"/>
          </a:xfrm>
          <a:prstGeom prst="rect">
            <a:avLst/>
          </a:prstGeom>
        </p:spPr>
      </p:pic>
      <p:sp>
        <p:nvSpPr>
          <p:cNvPr id="9" name="TextBox 8"/>
          <p:cNvSpPr txBox="1"/>
          <p:nvPr/>
        </p:nvSpPr>
        <p:spPr>
          <a:xfrm>
            <a:off x="5715000" y="1123950"/>
            <a:ext cx="270458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a-IR" dirty="0"/>
              <a:t>پیروی از دستورالعمل های متوالی</a:t>
            </a:r>
            <a:endParaRPr lang="en-US" dirty="0"/>
          </a:p>
        </p:txBody>
      </p:sp>
      <p:cxnSp>
        <p:nvCxnSpPr>
          <p:cNvPr id="11" name="Elbow Connector 10"/>
          <p:cNvCxnSpPr>
            <a:endCxn id="9" idx="1"/>
          </p:cNvCxnSpPr>
          <p:nvPr/>
        </p:nvCxnSpPr>
        <p:spPr>
          <a:xfrm flipV="1">
            <a:off x="4094920" y="1308616"/>
            <a:ext cx="1620080" cy="7180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68685" y="2014124"/>
            <a:ext cx="3397216"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Low" rtl="1"/>
            <a:r>
              <a:rPr lang="fa-IR" dirty="0">
                <a:cs typeface="B Nazanin" panose="00000400000000000000" pitchFamily="2" charset="-78"/>
              </a:rPr>
              <a:t>برنامه کامپیوتری مجموعه ای دستورالعمل ها است که باعث می شود کامپیوتر برخی فعالیت های مورد انتظار کاربر را انجام دهد.</a:t>
            </a:r>
            <a:endParaRPr lang="en-US" dirty="0">
              <a:cs typeface="B Nazanin" panose="00000400000000000000" pitchFamily="2" charset="-78"/>
            </a:endParaRPr>
          </a:p>
        </p:txBody>
      </p:sp>
      <p:sp>
        <p:nvSpPr>
          <p:cNvPr id="14" name="TextBox 13"/>
          <p:cNvSpPr txBox="1"/>
          <p:nvPr/>
        </p:nvSpPr>
        <p:spPr>
          <a:xfrm>
            <a:off x="5755640" y="128885"/>
            <a:ext cx="2334293" cy="461665"/>
          </a:xfrm>
          <a:prstGeom prst="rect">
            <a:avLst/>
          </a:prstGeom>
          <a:noFill/>
        </p:spPr>
        <p:txBody>
          <a:bodyPr wrap="none" rtlCol="0">
            <a:spAutoFit/>
          </a:bodyPr>
          <a:lstStyle/>
          <a:p>
            <a:r>
              <a:rPr lang="fa-IR" sz="2400" dirty="0">
                <a:cs typeface="B Titr" panose="00000700000000000000" pitchFamily="2" charset="-78"/>
              </a:rPr>
              <a:t>تعریف برنامه نویسی</a:t>
            </a:r>
            <a:endParaRPr lang="en-US" sz="2400" dirty="0">
              <a:cs typeface="B Titr" panose="00000700000000000000" pitchFamily="2" charset="-78"/>
            </a:endParaRPr>
          </a:p>
        </p:txBody>
      </p:sp>
      <p:cxnSp>
        <p:nvCxnSpPr>
          <p:cNvPr id="16" name="Straight Connector 15"/>
          <p:cNvCxnSpPr/>
          <p:nvPr/>
        </p:nvCxnSpPr>
        <p:spPr>
          <a:xfrm>
            <a:off x="6423008" y="590550"/>
            <a:ext cx="152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3409950"/>
            <a:ext cx="2585704" cy="1551422"/>
          </a:xfrm>
          <a:prstGeom prst="rect">
            <a:avLst/>
          </a:prstGeom>
        </p:spPr>
      </p:pic>
      <p:sp>
        <p:nvSpPr>
          <p:cNvPr id="21" name="Curved Right Arrow 20"/>
          <p:cNvSpPr/>
          <p:nvPr/>
        </p:nvSpPr>
        <p:spPr>
          <a:xfrm rot="19484502">
            <a:off x="2644579" y="3081550"/>
            <a:ext cx="533400" cy="1686441"/>
          </a:xfrm>
          <a:prstGeom prst="curvedRightArrow">
            <a:avLst>
              <a:gd name="adj1" fmla="val 33082"/>
              <a:gd name="adj2" fmla="val 68681"/>
              <a:gd name="adj3" fmla="val 451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Curved Right Arrow 21"/>
          <p:cNvSpPr/>
          <p:nvPr/>
        </p:nvSpPr>
        <p:spPr>
          <a:xfrm rot="8462480">
            <a:off x="4540721" y="2165099"/>
            <a:ext cx="498684" cy="1594428"/>
          </a:xfrm>
          <a:prstGeom prst="curvedRightArrow">
            <a:avLst>
              <a:gd name="adj1" fmla="val 33082"/>
              <a:gd name="adj2" fmla="val 68681"/>
              <a:gd name="adj3" fmla="val 451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6205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50</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Operators:</a:t>
            </a:r>
          </a:p>
        </p:txBody>
      </p:sp>
      <p:sp>
        <p:nvSpPr>
          <p:cNvPr id="6" name="Content Placeholder 2"/>
          <p:cNvSpPr>
            <a:spLocks noGrp="1"/>
          </p:cNvSpPr>
          <p:nvPr>
            <p:ph idx="1"/>
          </p:nvPr>
        </p:nvSpPr>
        <p:spPr>
          <a:xfrm>
            <a:off x="228600" y="705159"/>
            <a:ext cx="8686800" cy="3887277"/>
          </a:xfrm>
        </p:spPr>
        <p:txBody>
          <a:bodyPr numCol="1">
            <a:normAutofit/>
          </a:bodyPr>
          <a:lstStyle/>
          <a:p>
            <a:pPr>
              <a:lnSpc>
                <a:spcPct val="150000"/>
              </a:lnSpc>
              <a:defRPr/>
            </a:pPr>
            <a:r>
              <a:rPr lang="en-US" sz="2000" dirty="0"/>
              <a:t>Operators are symbols, such as +, –, =, &gt;, and &lt;, that perform certain mathematical or logical operation to manipulate data values and produce a result based on some rules.</a:t>
            </a:r>
          </a:p>
          <a:p>
            <a:pPr marL="0" indent="0">
              <a:lnSpc>
                <a:spcPct val="150000"/>
              </a:lnSpc>
              <a:buNone/>
              <a:defRPr/>
            </a:pPr>
            <a:r>
              <a:rPr lang="en-US" sz="2000" b="1" dirty="0"/>
              <a:t>Python language supports a wide range of operators. They are</a:t>
            </a:r>
          </a:p>
          <a:p>
            <a:pPr marL="0" indent="0">
              <a:lnSpc>
                <a:spcPct val="150000"/>
              </a:lnSpc>
              <a:buNone/>
              <a:defRPr/>
            </a:pPr>
            <a:endParaRPr lang="en-US" sz="2000" b="1" dirty="0"/>
          </a:p>
        </p:txBody>
      </p:sp>
      <p:pic>
        <p:nvPicPr>
          <p:cNvPr id="10" name="Picture 9"/>
          <p:cNvPicPr>
            <a:picLocks noChangeAspect="1"/>
          </p:cNvPicPr>
          <p:nvPr/>
        </p:nvPicPr>
        <p:blipFill>
          <a:blip r:embed="rId2"/>
          <a:stretch>
            <a:fillRect/>
          </a:stretch>
        </p:blipFill>
        <p:spPr>
          <a:xfrm>
            <a:off x="489155" y="2803425"/>
            <a:ext cx="3086100" cy="1876425"/>
          </a:xfrm>
          <a:prstGeom prst="rect">
            <a:avLst/>
          </a:prstGeom>
        </p:spPr>
      </p:pic>
    </p:spTree>
    <p:extLst>
      <p:ext uri="{BB962C8B-B14F-4D97-AF65-F5344CB8AC3E}">
        <p14:creationId xmlns:p14="http://schemas.microsoft.com/office/powerpoint/2010/main" val="2286999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51</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Operators:</a:t>
            </a:r>
          </a:p>
        </p:txBody>
      </p:sp>
      <p:pic>
        <p:nvPicPr>
          <p:cNvPr id="3" name="Picture 2"/>
          <p:cNvPicPr>
            <a:picLocks noChangeAspect="1"/>
          </p:cNvPicPr>
          <p:nvPr/>
        </p:nvPicPr>
        <p:blipFill>
          <a:blip r:embed="rId2"/>
          <a:stretch>
            <a:fillRect/>
          </a:stretch>
        </p:blipFill>
        <p:spPr>
          <a:xfrm>
            <a:off x="228600" y="1352550"/>
            <a:ext cx="8475406" cy="1926229"/>
          </a:xfrm>
          <a:prstGeom prst="rect">
            <a:avLst/>
          </a:prstGeom>
        </p:spPr>
      </p:pic>
    </p:spTree>
    <p:extLst>
      <p:ext uri="{BB962C8B-B14F-4D97-AF65-F5344CB8AC3E}">
        <p14:creationId xmlns:p14="http://schemas.microsoft.com/office/powerpoint/2010/main" val="2985653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52</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Operators:</a:t>
            </a:r>
          </a:p>
        </p:txBody>
      </p:sp>
      <p:sp>
        <p:nvSpPr>
          <p:cNvPr id="6" name="Content Placeholder 2"/>
          <p:cNvSpPr>
            <a:spLocks noGrp="1"/>
          </p:cNvSpPr>
          <p:nvPr>
            <p:ph idx="1"/>
          </p:nvPr>
        </p:nvSpPr>
        <p:spPr>
          <a:xfrm>
            <a:off x="366712" y="438768"/>
            <a:ext cx="8686800" cy="3887277"/>
          </a:xfrm>
        </p:spPr>
        <p:txBody>
          <a:bodyPr numCol="1">
            <a:normAutofit/>
          </a:bodyPr>
          <a:lstStyle/>
          <a:p>
            <a:pPr marL="0" indent="0">
              <a:lnSpc>
                <a:spcPct val="150000"/>
              </a:lnSpc>
              <a:buNone/>
              <a:defRPr/>
            </a:pPr>
            <a:r>
              <a:rPr lang="en-US" sz="2000" b="1" dirty="0"/>
              <a:t>Comparison Operators</a:t>
            </a:r>
          </a:p>
        </p:txBody>
      </p:sp>
      <p:pic>
        <p:nvPicPr>
          <p:cNvPr id="2" name="Picture 1"/>
          <p:cNvPicPr>
            <a:picLocks noChangeAspect="1"/>
          </p:cNvPicPr>
          <p:nvPr/>
        </p:nvPicPr>
        <p:blipFill>
          <a:blip r:embed="rId2"/>
          <a:stretch>
            <a:fillRect/>
          </a:stretch>
        </p:blipFill>
        <p:spPr>
          <a:xfrm>
            <a:off x="383918" y="1042275"/>
            <a:ext cx="8548687" cy="3504379"/>
          </a:xfrm>
          <a:prstGeom prst="rect">
            <a:avLst/>
          </a:prstGeom>
        </p:spPr>
      </p:pic>
    </p:spTree>
    <p:extLst>
      <p:ext uri="{BB962C8B-B14F-4D97-AF65-F5344CB8AC3E}">
        <p14:creationId xmlns:p14="http://schemas.microsoft.com/office/powerpoint/2010/main" val="3875459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53</a:t>
            </a:fld>
            <a:endParaRPr lang="en-US" dirty="0"/>
          </a:p>
        </p:txBody>
      </p:sp>
      <p:sp>
        <p:nvSpPr>
          <p:cNvPr id="5" name="Title 1"/>
          <p:cNvSpPr>
            <a:spLocks noGrp="1"/>
          </p:cNvSpPr>
          <p:nvPr>
            <p:ph type="title"/>
          </p:nvPr>
        </p:nvSpPr>
        <p:spPr>
          <a:xfrm>
            <a:off x="-76200" y="514350"/>
            <a:ext cx="2691581" cy="553527"/>
          </a:xfrm>
        </p:spPr>
        <p:txBody>
          <a:bodyPr>
            <a:normAutofit fontScale="90000"/>
          </a:bodyPr>
          <a:lstStyle/>
          <a:p>
            <a:r>
              <a:rPr lang="en-US" altLang="en-US" sz="2600" b="1" dirty="0"/>
              <a:t>Precedence and Associativity:</a:t>
            </a:r>
          </a:p>
        </p:txBody>
      </p:sp>
      <p:pic>
        <p:nvPicPr>
          <p:cNvPr id="2" name="Picture 1"/>
          <p:cNvPicPr>
            <a:picLocks noChangeAspect="1"/>
          </p:cNvPicPr>
          <p:nvPr/>
        </p:nvPicPr>
        <p:blipFill>
          <a:blip r:embed="rId2"/>
          <a:stretch>
            <a:fillRect/>
          </a:stretch>
        </p:blipFill>
        <p:spPr>
          <a:xfrm>
            <a:off x="2514600" y="138652"/>
            <a:ext cx="6496050" cy="4981575"/>
          </a:xfrm>
          <a:prstGeom prst="rect">
            <a:avLst/>
          </a:prstGeom>
        </p:spPr>
      </p:pic>
      <p:sp>
        <p:nvSpPr>
          <p:cNvPr id="8" name="Down Arrow 7"/>
          <p:cNvSpPr/>
          <p:nvPr/>
        </p:nvSpPr>
        <p:spPr>
          <a:xfrm>
            <a:off x="304800" y="1276350"/>
            <a:ext cx="2057400" cy="3627836"/>
          </a:xfrm>
          <a:prstGeom prst="downArrow">
            <a:avLst>
              <a:gd name="adj1" fmla="val 73895"/>
              <a:gd name="adj2" fmla="val 5000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a:t> highest precedence to lowest precedence</a:t>
            </a:r>
            <a:endParaRPr lang="fa-IR" dirty="0"/>
          </a:p>
        </p:txBody>
      </p:sp>
    </p:spTree>
    <p:extLst>
      <p:ext uri="{BB962C8B-B14F-4D97-AF65-F5344CB8AC3E}">
        <p14:creationId xmlns:p14="http://schemas.microsoft.com/office/powerpoint/2010/main" val="1632264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54</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Operators:</a:t>
            </a:r>
          </a:p>
        </p:txBody>
      </p:sp>
      <p:pic>
        <p:nvPicPr>
          <p:cNvPr id="7" name="Picture 6"/>
          <p:cNvPicPr>
            <a:picLocks noChangeAspect="1"/>
          </p:cNvPicPr>
          <p:nvPr/>
        </p:nvPicPr>
        <p:blipFill>
          <a:blip r:embed="rId2"/>
          <a:stretch>
            <a:fillRect/>
          </a:stretch>
        </p:blipFill>
        <p:spPr>
          <a:xfrm>
            <a:off x="1449775" y="1276350"/>
            <a:ext cx="6433238" cy="2833688"/>
          </a:xfrm>
          <a:prstGeom prst="rect">
            <a:avLst/>
          </a:prstGeom>
        </p:spPr>
      </p:pic>
    </p:spTree>
    <p:extLst>
      <p:ext uri="{BB962C8B-B14F-4D97-AF65-F5344CB8AC3E}">
        <p14:creationId xmlns:p14="http://schemas.microsoft.com/office/powerpoint/2010/main" val="4016425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55</a:t>
            </a:fld>
            <a:endParaRPr lang="en-US" dirty="0"/>
          </a:p>
        </p:txBody>
      </p:sp>
      <p:sp>
        <p:nvSpPr>
          <p:cNvPr id="5" name="Title 1"/>
          <p:cNvSpPr>
            <a:spLocks noGrp="1"/>
          </p:cNvSpPr>
          <p:nvPr>
            <p:ph type="title"/>
          </p:nvPr>
        </p:nvSpPr>
        <p:spPr>
          <a:xfrm>
            <a:off x="457200" y="285750"/>
            <a:ext cx="7391400" cy="553527"/>
          </a:xfrm>
        </p:spPr>
        <p:txBody>
          <a:bodyPr>
            <a:normAutofit/>
          </a:bodyPr>
          <a:lstStyle/>
          <a:p>
            <a:r>
              <a:rPr lang="en-US" altLang="en-US" sz="2600" b="1" dirty="0"/>
              <a:t>Indentation:</a:t>
            </a:r>
          </a:p>
        </p:txBody>
      </p:sp>
      <p:pic>
        <p:nvPicPr>
          <p:cNvPr id="3" name="Picture 2"/>
          <p:cNvPicPr>
            <a:picLocks noChangeAspect="1"/>
          </p:cNvPicPr>
          <p:nvPr/>
        </p:nvPicPr>
        <p:blipFill>
          <a:blip r:embed="rId2"/>
          <a:stretch>
            <a:fillRect/>
          </a:stretch>
        </p:blipFill>
        <p:spPr>
          <a:xfrm>
            <a:off x="1828800" y="1134322"/>
            <a:ext cx="5057775" cy="3209925"/>
          </a:xfrm>
          <a:prstGeom prst="rect">
            <a:avLst/>
          </a:prstGeom>
        </p:spPr>
      </p:pic>
    </p:spTree>
    <p:extLst>
      <p:ext uri="{BB962C8B-B14F-4D97-AF65-F5344CB8AC3E}">
        <p14:creationId xmlns:p14="http://schemas.microsoft.com/office/powerpoint/2010/main" val="2409421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56</a:t>
            </a:fld>
            <a:endParaRPr lang="en-US" dirty="0"/>
          </a:p>
        </p:txBody>
      </p:sp>
      <p:sp>
        <p:nvSpPr>
          <p:cNvPr id="5" name="Title 1"/>
          <p:cNvSpPr>
            <a:spLocks noGrp="1"/>
          </p:cNvSpPr>
          <p:nvPr>
            <p:ph type="title"/>
          </p:nvPr>
        </p:nvSpPr>
        <p:spPr>
          <a:xfrm>
            <a:off x="457200" y="285750"/>
            <a:ext cx="7391400" cy="553527"/>
          </a:xfrm>
        </p:spPr>
        <p:txBody>
          <a:bodyPr>
            <a:normAutofit/>
          </a:bodyPr>
          <a:lstStyle/>
          <a:p>
            <a:r>
              <a:rPr lang="en-US" altLang="en-US" sz="2600" b="1" dirty="0"/>
              <a:t>Indentation:</a:t>
            </a:r>
          </a:p>
        </p:txBody>
      </p:sp>
      <p:pic>
        <p:nvPicPr>
          <p:cNvPr id="2" name="Picture 1"/>
          <p:cNvPicPr>
            <a:picLocks noChangeAspect="1"/>
          </p:cNvPicPr>
          <p:nvPr/>
        </p:nvPicPr>
        <p:blipFill>
          <a:blip r:embed="rId2"/>
          <a:stretch>
            <a:fillRect/>
          </a:stretch>
        </p:blipFill>
        <p:spPr>
          <a:xfrm>
            <a:off x="824681" y="958071"/>
            <a:ext cx="7048500" cy="3914775"/>
          </a:xfrm>
          <a:prstGeom prst="rect">
            <a:avLst/>
          </a:prstGeom>
        </p:spPr>
      </p:pic>
    </p:spTree>
    <p:extLst>
      <p:ext uri="{BB962C8B-B14F-4D97-AF65-F5344CB8AC3E}">
        <p14:creationId xmlns:p14="http://schemas.microsoft.com/office/powerpoint/2010/main" val="2343722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57</a:t>
            </a:fld>
            <a:endParaRPr lang="en-US" dirty="0"/>
          </a:p>
        </p:txBody>
      </p:sp>
      <p:sp>
        <p:nvSpPr>
          <p:cNvPr id="5" name="Title 1"/>
          <p:cNvSpPr>
            <a:spLocks noGrp="1"/>
          </p:cNvSpPr>
          <p:nvPr>
            <p:ph type="title"/>
          </p:nvPr>
        </p:nvSpPr>
        <p:spPr>
          <a:xfrm>
            <a:off x="457200" y="285750"/>
            <a:ext cx="7391400" cy="553527"/>
          </a:xfrm>
        </p:spPr>
        <p:txBody>
          <a:bodyPr>
            <a:normAutofit/>
          </a:bodyPr>
          <a:lstStyle/>
          <a:p>
            <a:r>
              <a:rPr lang="en-US" altLang="en-US" sz="2600" b="1" dirty="0"/>
              <a:t>Indentation:</a:t>
            </a:r>
          </a:p>
        </p:txBody>
      </p:sp>
      <p:pic>
        <p:nvPicPr>
          <p:cNvPr id="3" name="Picture 2"/>
          <p:cNvPicPr>
            <a:picLocks noChangeAspect="1"/>
          </p:cNvPicPr>
          <p:nvPr/>
        </p:nvPicPr>
        <p:blipFill>
          <a:blip r:embed="rId2"/>
          <a:stretch>
            <a:fillRect/>
          </a:stretch>
        </p:blipFill>
        <p:spPr>
          <a:xfrm>
            <a:off x="1381125" y="1657350"/>
            <a:ext cx="6034088" cy="2133600"/>
          </a:xfrm>
          <a:prstGeom prst="rect">
            <a:avLst/>
          </a:prstGeom>
        </p:spPr>
      </p:pic>
    </p:spTree>
    <p:extLst>
      <p:ext uri="{BB962C8B-B14F-4D97-AF65-F5344CB8AC3E}">
        <p14:creationId xmlns:p14="http://schemas.microsoft.com/office/powerpoint/2010/main" val="1096851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58</a:t>
            </a:fld>
            <a:endParaRPr lang="en-US" dirty="0"/>
          </a:p>
        </p:txBody>
      </p:sp>
      <p:sp>
        <p:nvSpPr>
          <p:cNvPr id="5" name="Title 1"/>
          <p:cNvSpPr>
            <a:spLocks noGrp="1"/>
          </p:cNvSpPr>
          <p:nvPr>
            <p:ph type="title"/>
          </p:nvPr>
        </p:nvSpPr>
        <p:spPr>
          <a:xfrm>
            <a:off x="419100" y="49502"/>
            <a:ext cx="7391400" cy="553527"/>
          </a:xfrm>
        </p:spPr>
        <p:txBody>
          <a:bodyPr>
            <a:normAutofit/>
          </a:bodyPr>
          <a:lstStyle/>
          <a:p>
            <a:r>
              <a:rPr lang="en-US" altLang="en-US" sz="2600" b="1" dirty="0"/>
              <a:t>Suites Can Contain Embedded Suites</a:t>
            </a:r>
          </a:p>
        </p:txBody>
      </p:sp>
      <p:pic>
        <p:nvPicPr>
          <p:cNvPr id="3" name="Picture 2"/>
          <p:cNvPicPr>
            <a:picLocks noChangeAspect="1"/>
          </p:cNvPicPr>
          <p:nvPr/>
        </p:nvPicPr>
        <p:blipFill>
          <a:blip r:embed="rId2"/>
          <a:stretch>
            <a:fillRect/>
          </a:stretch>
        </p:blipFill>
        <p:spPr>
          <a:xfrm>
            <a:off x="381000" y="603029"/>
            <a:ext cx="7467600" cy="4264901"/>
          </a:xfrm>
          <a:prstGeom prst="rect">
            <a:avLst/>
          </a:prstGeom>
        </p:spPr>
      </p:pic>
    </p:spTree>
    <p:extLst>
      <p:ext uri="{BB962C8B-B14F-4D97-AF65-F5344CB8AC3E}">
        <p14:creationId xmlns:p14="http://schemas.microsoft.com/office/powerpoint/2010/main" val="2019609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59</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fa-IR" altLang="en-US" sz="2600" b="1" dirty="0"/>
              <a:t>تمرین</a:t>
            </a:r>
            <a:endParaRPr lang="en-US" altLang="en-US" sz="2600" b="1" dirty="0"/>
          </a:p>
        </p:txBody>
      </p:sp>
      <p:sp>
        <p:nvSpPr>
          <p:cNvPr id="6" name="Content Placeholder 2"/>
          <p:cNvSpPr>
            <a:spLocks noGrp="1"/>
          </p:cNvSpPr>
          <p:nvPr>
            <p:ph idx="1"/>
          </p:nvPr>
        </p:nvSpPr>
        <p:spPr>
          <a:xfrm>
            <a:off x="228600" y="1077633"/>
            <a:ext cx="8686800" cy="3342967"/>
          </a:xfrm>
        </p:spPr>
        <p:txBody>
          <a:bodyPr numCol="1">
            <a:normAutofit/>
          </a:bodyPr>
          <a:lstStyle/>
          <a:p>
            <a:pPr marL="457200" indent="-457200" algn="r" rtl="1">
              <a:lnSpc>
                <a:spcPct val="150000"/>
              </a:lnSpc>
              <a:buFont typeface="+mj-lt"/>
              <a:buAutoNum type="arabicPeriod"/>
              <a:defRPr/>
            </a:pPr>
            <a:r>
              <a:rPr lang="fa-IR" sz="2200" dirty="0"/>
              <a:t>برنامه ای بنویسید که عددی بین 0 و 1 از شما بگیرد و مقادیر متناظر آن در جدول زیر را به شما برگرداند. اگر عدد ورودی خارج از محدوده (1و0) باشد پیغام "ورودی اشتباه" بدهد.</a:t>
            </a:r>
            <a:endParaRPr lang="en-US" sz="1800" dirty="0"/>
          </a:p>
          <a:p>
            <a:pPr lvl="1">
              <a:lnSpc>
                <a:spcPct val="150000"/>
              </a:lnSpc>
              <a:defRPr/>
            </a:pPr>
            <a:endParaRPr lang="en-US" sz="2000" dirty="0"/>
          </a:p>
          <a:p>
            <a:pPr lvl="2">
              <a:lnSpc>
                <a:spcPct val="150000"/>
              </a:lnSpc>
              <a:defRPr/>
            </a:pPr>
            <a:endParaRPr lang="en-US" sz="1400" b="1" i="1" dirty="0">
              <a:latin typeface="High Tower Text" panose="02040502050506030303" pitchFamily="18" charset="0"/>
            </a:endParaRPr>
          </a:p>
          <a:p>
            <a:pPr>
              <a:lnSpc>
                <a:spcPct val="150000"/>
              </a:lnSpc>
              <a:defRPr/>
            </a:pPr>
            <a:endParaRPr lang="en-US" sz="2400" dirty="0"/>
          </a:p>
          <a:p>
            <a:pPr>
              <a:lnSpc>
                <a:spcPct val="150000"/>
              </a:lnSpc>
              <a:defRPr/>
            </a:pPr>
            <a:endParaRPr lang="en-US" sz="2400" dirty="0"/>
          </a:p>
          <a:p>
            <a:pPr>
              <a:lnSpc>
                <a:spcPct val="150000"/>
              </a:lnSpc>
              <a:defRPr/>
            </a:pPr>
            <a:endParaRPr lang="en-US" sz="2400" dirty="0"/>
          </a:p>
        </p:txBody>
      </p:sp>
      <p:pic>
        <p:nvPicPr>
          <p:cNvPr id="2" name="Picture 1"/>
          <p:cNvPicPr>
            <a:picLocks noChangeAspect="1"/>
          </p:cNvPicPr>
          <p:nvPr/>
        </p:nvPicPr>
        <p:blipFill>
          <a:blip r:embed="rId2"/>
          <a:stretch>
            <a:fillRect/>
          </a:stretch>
        </p:blipFill>
        <p:spPr>
          <a:xfrm>
            <a:off x="3581400" y="2287000"/>
            <a:ext cx="1752600" cy="2114550"/>
          </a:xfrm>
          <a:prstGeom prst="rect">
            <a:avLst/>
          </a:prstGeom>
        </p:spPr>
      </p:pic>
    </p:spTree>
    <p:extLst>
      <p:ext uri="{BB962C8B-B14F-4D97-AF65-F5344CB8AC3E}">
        <p14:creationId xmlns:p14="http://schemas.microsoft.com/office/powerpoint/2010/main" val="183139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6</a:t>
            </a:fld>
            <a:endParaRPr lang="en-US" dirty="0"/>
          </a:p>
        </p:txBody>
      </p:sp>
      <p:sp>
        <p:nvSpPr>
          <p:cNvPr id="14" name="TextBox 13"/>
          <p:cNvSpPr txBox="1"/>
          <p:nvPr/>
        </p:nvSpPr>
        <p:spPr>
          <a:xfrm>
            <a:off x="5867400" y="64659"/>
            <a:ext cx="2321560" cy="461665"/>
          </a:xfrm>
          <a:prstGeom prst="rect">
            <a:avLst/>
          </a:prstGeom>
          <a:noFill/>
        </p:spPr>
        <p:txBody>
          <a:bodyPr wrap="square" rtlCol="0">
            <a:spAutoFit/>
          </a:bodyPr>
          <a:lstStyle/>
          <a:p>
            <a:r>
              <a:rPr lang="fa-IR" sz="2400" dirty="0">
                <a:cs typeface="B Titr" panose="00000700000000000000" pitchFamily="2" charset="-78"/>
              </a:rPr>
              <a:t>زبان برنامه نویسی</a:t>
            </a:r>
            <a:endParaRPr lang="en-US" sz="2400" dirty="0">
              <a:cs typeface="B Titr" panose="00000700000000000000" pitchFamily="2" charset="-78"/>
            </a:endParaRPr>
          </a:p>
        </p:txBody>
      </p:sp>
      <p:cxnSp>
        <p:nvCxnSpPr>
          <p:cNvPr id="16" name="Straight Connector 15"/>
          <p:cNvCxnSpPr/>
          <p:nvPr/>
        </p:nvCxnSpPr>
        <p:spPr>
          <a:xfrm>
            <a:off x="6423008" y="590550"/>
            <a:ext cx="152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756094" y="719003"/>
            <a:ext cx="7566008" cy="4442618"/>
          </a:xfrm>
          <a:prstGeom prst="rect">
            <a:avLst/>
          </a:prstGeom>
        </p:spPr>
      </p:pic>
    </p:spTree>
    <p:extLst>
      <p:ext uri="{BB962C8B-B14F-4D97-AF65-F5344CB8AC3E}">
        <p14:creationId xmlns:p14="http://schemas.microsoft.com/office/powerpoint/2010/main" val="413157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60</a:t>
            </a:fld>
            <a:endParaRPr lang="en-US" dirty="0"/>
          </a:p>
        </p:txBody>
      </p:sp>
      <p:sp>
        <p:nvSpPr>
          <p:cNvPr id="5" name="Title 1"/>
          <p:cNvSpPr>
            <a:spLocks noGrp="1"/>
          </p:cNvSpPr>
          <p:nvPr>
            <p:ph type="title"/>
          </p:nvPr>
        </p:nvSpPr>
        <p:spPr>
          <a:xfrm>
            <a:off x="533400" y="209550"/>
            <a:ext cx="7391400" cy="553527"/>
          </a:xfrm>
        </p:spPr>
        <p:txBody>
          <a:bodyPr>
            <a:normAutofit/>
          </a:bodyPr>
          <a:lstStyle/>
          <a:p>
            <a:r>
              <a:rPr lang="fa-IR" altLang="en-US" sz="2600" b="1" dirty="0"/>
              <a:t>نکات کلیدی تا الان</a:t>
            </a:r>
            <a:endParaRPr lang="en-US" altLang="en-US" sz="2600" b="1" dirty="0"/>
          </a:p>
        </p:txBody>
      </p:sp>
      <p:sp>
        <p:nvSpPr>
          <p:cNvPr id="2" name="Rectangle 1"/>
          <p:cNvSpPr/>
          <p:nvPr/>
        </p:nvSpPr>
        <p:spPr>
          <a:xfrm>
            <a:off x="457200" y="819150"/>
            <a:ext cx="8229600" cy="4355038"/>
          </a:xfrm>
          <a:prstGeom prst="rect">
            <a:avLst/>
          </a:prstGeom>
        </p:spPr>
        <p:txBody>
          <a:bodyPr wrap="square" numCol="2">
            <a:spAutoFit/>
          </a:bodyPr>
          <a:lstStyle/>
          <a:p>
            <a:pPr marL="285750" indent="-285750">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Python comes with a built-in IDE called IDLE, which lets you create, edit, and run your Python code—all you need to do is type in your code, save it, and then press F5.</a:t>
            </a:r>
          </a:p>
          <a:p>
            <a:pPr marL="285750" indent="-285750">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Python comes with a powerful standard library, which provides access to lots of reusable modules (of which </a:t>
            </a:r>
            <a:r>
              <a:rPr lang="en-US" dirty="0" err="1">
                <a:latin typeface="Times New Roman" panose="02020603050405020304" pitchFamily="18" charset="0"/>
                <a:cs typeface="Times New Roman" panose="02020603050405020304" pitchFamily="18" charset="0"/>
              </a:rPr>
              <a:t>datetime</a:t>
            </a:r>
            <a:r>
              <a:rPr lang="en-US" dirty="0">
                <a:latin typeface="Times New Roman" panose="02020603050405020304" pitchFamily="18" charset="0"/>
                <a:cs typeface="Times New Roman" panose="02020603050405020304" pitchFamily="18" charset="0"/>
              </a:rPr>
              <a:t> is just one example).</a:t>
            </a:r>
          </a:p>
          <a:p>
            <a:pPr marL="285750" indent="-285750">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 is a collection of standard data structures available to you when you're writing Python programs. The list is one of them, and is very similar in notion to an array</a:t>
            </a:r>
          </a:p>
          <a:p>
            <a:pPr marL="285750" indent="-285750">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type of a variable does not need to be declared. When you assign a value to a variable in Python, it dynamically takes on the type of the data it refers to.</a:t>
            </a:r>
          </a:p>
          <a:p>
            <a:pPr marL="285750" indent="-285750">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 make decisions with the </a:t>
            </a:r>
            <a:r>
              <a:rPr lang="en-US" i="1" dirty="0">
                <a:latin typeface="Times New Roman" panose="02020603050405020304" pitchFamily="18" charset="0"/>
                <a:cs typeface="Times New Roman" panose="02020603050405020304" pitchFamily="18" charset="0"/>
              </a:rPr>
              <a:t>if/</a:t>
            </a:r>
            <a:r>
              <a:rPr lang="en-US" i="1" dirty="0" err="1">
                <a:latin typeface="Times New Roman" panose="02020603050405020304" pitchFamily="18" charset="0"/>
                <a:cs typeface="Times New Roman" panose="02020603050405020304" pitchFamily="18" charset="0"/>
              </a:rPr>
              <a:t>elif</a:t>
            </a:r>
            <a:r>
              <a:rPr lang="en-US" i="1" dirty="0">
                <a:latin typeface="Times New Roman" panose="02020603050405020304" pitchFamily="18" charset="0"/>
                <a:cs typeface="Times New Roman" panose="02020603050405020304" pitchFamily="18" charset="0"/>
              </a:rPr>
              <a:t>/else </a:t>
            </a:r>
            <a:r>
              <a:rPr lang="en-US" dirty="0">
                <a:latin typeface="Times New Roman" panose="02020603050405020304" pitchFamily="18" charset="0"/>
                <a:cs typeface="Times New Roman" panose="02020603050405020304" pitchFamily="18" charset="0"/>
              </a:rPr>
              <a:t>statement. </a:t>
            </a:r>
          </a:p>
          <a:p>
            <a:pPr marL="285750" indent="-285750">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Indentation is the only code grouping mechanism provided by Python.</a:t>
            </a:r>
          </a:p>
          <a:p>
            <a:pPr marL="285750" indent="-285750">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addition to indentation, suites of code are also preceded by a colon (:). This is a syntactical requirement of the language.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3107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61</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Data Types:</a:t>
            </a:r>
          </a:p>
        </p:txBody>
      </p:sp>
      <p:sp>
        <p:nvSpPr>
          <p:cNvPr id="6" name="Content Placeholder 2"/>
          <p:cNvSpPr>
            <a:spLocks noGrp="1"/>
          </p:cNvSpPr>
          <p:nvPr>
            <p:ph idx="1"/>
          </p:nvPr>
        </p:nvSpPr>
        <p:spPr>
          <a:xfrm>
            <a:off x="228600" y="879987"/>
            <a:ext cx="8686800" cy="3887277"/>
          </a:xfrm>
        </p:spPr>
        <p:txBody>
          <a:bodyPr numCol="1">
            <a:normAutofit/>
          </a:bodyPr>
          <a:lstStyle/>
          <a:p>
            <a:pPr>
              <a:lnSpc>
                <a:spcPct val="150000"/>
              </a:lnSpc>
              <a:defRPr/>
            </a:pPr>
            <a:r>
              <a:rPr lang="en-US" sz="2000" dirty="0"/>
              <a:t> Numbers =&gt; Integers, floating</a:t>
            </a:r>
          </a:p>
          <a:p>
            <a:pPr>
              <a:lnSpc>
                <a:spcPct val="150000"/>
              </a:lnSpc>
              <a:defRPr/>
            </a:pPr>
            <a:r>
              <a:rPr lang="en-US" sz="2000" dirty="0"/>
              <a:t>Boolean =&gt;True or False</a:t>
            </a:r>
          </a:p>
          <a:p>
            <a:pPr>
              <a:lnSpc>
                <a:spcPct val="150000"/>
              </a:lnSpc>
              <a:defRPr/>
            </a:pPr>
            <a:r>
              <a:rPr lang="en-US" sz="2000" dirty="0"/>
              <a:t>Strings =&gt;'This is single quote string', “This is double quote string”</a:t>
            </a:r>
          </a:p>
          <a:p>
            <a:pPr marL="1257300" lvl="3" indent="0">
              <a:lnSpc>
                <a:spcPct val="150000"/>
              </a:lnSpc>
              <a:buNone/>
              <a:defRPr/>
            </a:pPr>
            <a:r>
              <a:rPr lang="en-US" sz="1800" dirty="0"/>
              <a:t>s = '''This is</a:t>
            </a:r>
          </a:p>
          <a:p>
            <a:pPr marL="1257300" lvl="3" indent="0">
              <a:lnSpc>
                <a:spcPct val="150000"/>
              </a:lnSpc>
              <a:buNone/>
              <a:defRPr/>
            </a:pPr>
            <a:r>
              <a:rPr lang="en-US" sz="1800" dirty="0"/>
              <a:t>	Multiline</a:t>
            </a:r>
          </a:p>
          <a:p>
            <a:pPr marL="1257300" lvl="3" indent="0">
              <a:lnSpc>
                <a:spcPct val="150000"/>
              </a:lnSpc>
              <a:buNone/>
              <a:defRPr/>
            </a:pPr>
            <a:r>
              <a:rPr lang="en-US" sz="1800" dirty="0"/>
              <a:t>		string'''</a:t>
            </a:r>
          </a:p>
          <a:p>
            <a:pPr>
              <a:lnSpc>
                <a:spcPct val="150000"/>
              </a:lnSpc>
              <a:defRPr/>
            </a:pPr>
            <a:r>
              <a:rPr lang="en-US" sz="2000" dirty="0"/>
              <a:t>None =&gt;money = None</a:t>
            </a:r>
          </a:p>
        </p:txBody>
      </p:sp>
    </p:spTree>
    <p:extLst>
      <p:ext uri="{BB962C8B-B14F-4D97-AF65-F5344CB8AC3E}">
        <p14:creationId xmlns:p14="http://schemas.microsoft.com/office/powerpoint/2010/main" val="117474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62</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Type Conversions</a:t>
            </a:r>
          </a:p>
        </p:txBody>
      </p:sp>
      <p:sp>
        <p:nvSpPr>
          <p:cNvPr id="6" name="Content Placeholder 2"/>
          <p:cNvSpPr>
            <a:spLocks noGrp="1"/>
          </p:cNvSpPr>
          <p:nvPr>
            <p:ph idx="1"/>
          </p:nvPr>
        </p:nvSpPr>
        <p:spPr>
          <a:xfrm>
            <a:off x="304800" y="819150"/>
            <a:ext cx="8686800" cy="4419600"/>
          </a:xfrm>
        </p:spPr>
        <p:txBody>
          <a:bodyPr numCol="1">
            <a:normAutofit/>
          </a:bodyPr>
          <a:lstStyle/>
          <a:p>
            <a:pPr>
              <a:lnSpc>
                <a:spcPct val="150000"/>
              </a:lnSpc>
              <a:defRPr/>
            </a:pPr>
            <a:r>
              <a:rPr lang="en-US" sz="2200" dirty="0"/>
              <a:t> The int() Function</a:t>
            </a:r>
          </a:p>
          <a:p>
            <a:pPr>
              <a:lnSpc>
                <a:spcPct val="150000"/>
              </a:lnSpc>
              <a:defRPr/>
            </a:pPr>
            <a:endParaRPr lang="en-US" sz="2200" dirty="0"/>
          </a:p>
          <a:p>
            <a:pPr>
              <a:lnSpc>
                <a:spcPct val="150000"/>
              </a:lnSpc>
              <a:defRPr/>
            </a:pPr>
            <a:endParaRPr lang="en-US" sz="2200" dirty="0"/>
          </a:p>
          <a:p>
            <a:pPr>
              <a:lnSpc>
                <a:spcPct val="150000"/>
              </a:lnSpc>
              <a:defRPr/>
            </a:pPr>
            <a:r>
              <a:rPr lang="en-US" sz="2000" dirty="0"/>
              <a:t>The float() Function</a:t>
            </a:r>
          </a:p>
          <a:p>
            <a:pPr>
              <a:lnSpc>
                <a:spcPct val="150000"/>
              </a:lnSpc>
              <a:defRPr/>
            </a:pPr>
            <a:endParaRPr lang="en-US" sz="2000" dirty="0"/>
          </a:p>
          <a:p>
            <a:pPr>
              <a:lnSpc>
                <a:spcPct val="150000"/>
              </a:lnSpc>
              <a:defRPr/>
            </a:pPr>
            <a:endParaRPr lang="en-US" sz="2000" dirty="0"/>
          </a:p>
          <a:p>
            <a:pPr>
              <a:lnSpc>
                <a:spcPct val="150000"/>
              </a:lnSpc>
              <a:defRPr/>
            </a:pPr>
            <a:r>
              <a:rPr lang="en-US" sz="2000" dirty="0"/>
              <a:t>The </a:t>
            </a:r>
            <a:r>
              <a:rPr lang="en-US" sz="2000" dirty="0" err="1"/>
              <a:t>str</a:t>
            </a:r>
            <a:r>
              <a:rPr lang="en-US" sz="2000" dirty="0"/>
              <a:t>() Function</a:t>
            </a:r>
          </a:p>
          <a:p>
            <a:pPr lvl="2">
              <a:lnSpc>
                <a:spcPct val="150000"/>
              </a:lnSpc>
              <a:defRPr/>
            </a:pPr>
            <a:endParaRPr lang="en-US" sz="1400" b="1" i="1" dirty="0">
              <a:latin typeface="High Tower Text" panose="02040502050506030303" pitchFamily="18" charset="0"/>
            </a:endParaRPr>
          </a:p>
          <a:p>
            <a:pPr>
              <a:lnSpc>
                <a:spcPct val="150000"/>
              </a:lnSpc>
              <a:defRPr/>
            </a:pPr>
            <a:endParaRPr lang="en-US" sz="2400" dirty="0"/>
          </a:p>
          <a:p>
            <a:pPr>
              <a:lnSpc>
                <a:spcPct val="150000"/>
              </a:lnSpc>
              <a:defRPr/>
            </a:pPr>
            <a:endParaRPr lang="en-US" sz="2400" dirty="0"/>
          </a:p>
          <a:p>
            <a:pPr>
              <a:lnSpc>
                <a:spcPct val="150000"/>
              </a:lnSpc>
              <a:defRPr/>
            </a:pPr>
            <a:endParaRPr lang="en-US" sz="2400" dirty="0"/>
          </a:p>
        </p:txBody>
      </p:sp>
      <p:pic>
        <p:nvPicPr>
          <p:cNvPr id="2" name="Picture 1"/>
          <p:cNvPicPr>
            <a:picLocks noChangeAspect="1"/>
          </p:cNvPicPr>
          <p:nvPr/>
        </p:nvPicPr>
        <p:blipFill>
          <a:blip r:embed="rId2"/>
          <a:stretch>
            <a:fillRect/>
          </a:stretch>
        </p:blipFill>
        <p:spPr>
          <a:xfrm>
            <a:off x="1219200" y="1339682"/>
            <a:ext cx="5562600" cy="969017"/>
          </a:xfrm>
          <a:prstGeom prst="rect">
            <a:avLst/>
          </a:prstGeom>
        </p:spPr>
      </p:pic>
      <p:grpSp>
        <p:nvGrpSpPr>
          <p:cNvPr id="11" name="Group 10"/>
          <p:cNvGrpSpPr/>
          <p:nvPr/>
        </p:nvGrpSpPr>
        <p:grpSpPr>
          <a:xfrm>
            <a:off x="1219200" y="3085680"/>
            <a:ext cx="6962775" cy="1068911"/>
            <a:chOff x="1166812" y="3193099"/>
            <a:chExt cx="6962775" cy="1068911"/>
          </a:xfrm>
        </p:grpSpPr>
        <p:pic>
          <p:nvPicPr>
            <p:cNvPr id="3" name="Picture 2"/>
            <p:cNvPicPr>
              <a:picLocks noChangeAspect="1"/>
            </p:cNvPicPr>
            <p:nvPr/>
          </p:nvPicPr>
          <p:blipFill>
            <a:blip r:embed="rId3"/>
            <a:stretch>
              <a:fillRect/>
            </a:stretch>
          </p:blipFill>
          <p:spPr>
            <a:xfrm>
              <a:off x="1219200" y="3193099"/>
              <a:ext cx="2295525" cy="257175"/>
            </a:xfrm>
            <a:prstGeom prst="rect">
              <a:avLst/>
            </a:prstGeom>
          </p:spPr>
        </p:pic>
        <p:pic>
          <p:nvPicPr>
            <p:cNvPr id="8" name="Picture 7"/>
            <p:cNvPicPr>
              <a:picLocks noChangeAspect="1"/>
            </p:cNvPicPr>
            <p:nvPr/>
          </p:nvPicPr>
          <p:blipFill>
            <a:blip r:embed="rId4"/>
            <a:stretch>
              <a:fillRect/>
            </a:stretch>
          </p:blipFill>
          <p:spPr>
            <a:xfrm>
              <a:off x="1166812" y="3600518"/>
              <a:ext cx="6962775" cy="257175"/>
            </a:xfrm>
            <a:prstGeom prst="rect">
              <a:avLst/>
            </a:prstGeom>
          </p:spPr>
        </p:pic>
        <p:pic>
          <p:nvPicPr>
            <p:cNvPr id="10" name="Picture 9"/>
            <p:cNvPicPr>
              <a:picLocks noChangeAspect="1"/>
            </p:cNvPicPr>
            <p:nvPr/>
          </p:nvPicPr>
          <p:blipFill>
            <a:blip r:embed="rId5"/>
            <a:stretch>
              <a:fillRect/>
            </a:stretch>
          </p:blipFill>
          <p:spPr>
            <a:xfrm>
              <a:off x="1166812" y="3938160"/>
              <a:ext cx="4895850" cy="323850"/>
            </a:xfrm>
            <a:prstGeom prst="rect">
              <a:avLst/>
            </a:prstGeom>
          </p:spPr>
        </p:pic>
      </p:grpSp>
    </p:spTree>
    <p:extLst>
      <p:ext uri="{BB962C8B-B14F-4D97-AF65-F5344CB8AC3E}">
        <p14:creationId xmlns:p14="http://schemas.microsoft.com/office/powerpoint/2010/main" val="1472761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63</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The type() Function</a:t>
            </a:r>
          </a:p>
        </p:txBody>
      </p:sp>
      <p:sp>
        <p:nvSpPr>
          <p:cNvPr id="6" name="Content Placeholder 2"/>
          <p:cNvSpPr>
            <a:spLocks noGrp="1"/>
          </p:cNvSpPr>
          <p:nvPr>
            <p:ph idx="1"/>
          </p:nvPr>
        </p:nvSpPr>
        <p:spPr>
          <a:xfrm>
            <a:off x="357187" y="705159"/>
            <a:ext cx="8686800" cy="4419600"/>
          </a:xfrm>
        </p:spPr>
        <p:txBody>
          <a:bodyPr numCol="1">
            <a:normAutofit/>
          </a:bodyPr>
          <a:lstStyle/>
          <a:p>
            <a:pPr>
              <a:lnSpc>
                <a:spcPct val="150000"/>
              </a:lnSpc>
              <a:defRPr/>
            </a:pPr>
            <a:r>
              <a:rPr lang="en-US" sz="2200" dirty="0"/>
              <a:t>  The </a:t>
            </a:r>
            <a:r>
              <a:rPr lang="en-US" sz="2200" dirty="0" err="1"/>
              <a:t>chr</a:t>
            </a:r>
            <a:r>
              <a:rPr lang="en-US" sz="2200" dirty="0"/>
              <a:t>() Function:</a:t>
            </a:r>
          </a:p>
          <a:p>
            <a:pPr>
              <a:lnSpc>
                <a:spcPct val="150000"/>
              </a:lnSpc>
              <a:defRPr/>
            </a:pPr>
            <a:endParaRPr lang="en-US" sz="2200" dirty="0"/>
          </a:p>
          <a:p>
            <a:pPr>
              <a:lnSpc>
                <a:spcPct val="150000"/>
              </a:lnSpc>
              <a:defRPr/>
            </a:pPr>
            <a:endParaRPr lang="en-US" sz="2200" dirty="0"/>
          </a:p>
          <a:p>
            <a:pPr>
              <a:lnSpc>
                <a:spcPct val="150000"/>
              </a:lnSpc>
              <a:defRPr/>
            </a:pPr>
            <a:endParaRPr lang="en-US" sz="2200" dirty="0"/>
          </a:p>
          <a:p>
            <a:pPr>
              <a:lnSpc>
                <a:spcPct val="150000"/>
              </a:lnSpc>
              <a:defRPr/>
            </a:pPr>
            <a:r>
              <a:rPr lang="en-US" sz="2200" dirty="0">
                <a:effectLst>
                  <a:outerShdw blurRad="38100" dist="38100" dir="2700000" algn="tl">
                    <a:srgbClr val="000000">
                      <a:alpha val="43137"/>
                    </a:srgbClr>
                  </a:outerShdw>
                </a:effectLst>
              </a:rPr>
              <a:t> </a:t>
            </a:r>
            <a:r>
              <a:rPr lang="en-US" sz="2200" i="1" u="sng" dirty="0">
                <a:effectLst>
                  <a:outerShdw blurRad="38100" dist="38100" dir="2700000" algn="tl">
                    <a:srgbClr val="000000">
                      <a:alpha val="43137"/>
                    </a:srgbClr>
                  </a:outerShdw>
                </a:effectLst>
              </a:rPr>
              <a:t>is</a:t>
            </a:r>
            <a:r>
              <a:rPr lang="en-US" sz="2200" dirty="0">
                <a:effectLst>
                  <a:outerShdw blurRad="38100" dist="38100" dir="2700000" algn="tl">
                    <a:srgbClr val="000000">
                      <a:alpha val="43137"/>
                    </a:srgbClr>
                  </a:outerShdw>
                </a:effectLst>
              </a:rPr>
              <a:t> </a:t>
            </a:r>
            <a:r>
              <a:rPr lang="en-US" sz="2200" dirty="0"/>
              <a:t>and </a:t>
            </a:r>
            <a:r>
              <a:rPr lang="en-US" sz="2200" i="1" u="sng" dirty="0">
                <a:effectLst>
                  <a:outerShdw blurRad="38100" dist="38100" dir="2700000" algn="tl">
                    <a:srgbClr val="000000">
                      <a:alpha val="43137"/>
                    </a:srgbClr>
                  </a:outerShdw>
                </a:effectLst>
              </a:rPr>
              <a:t>is not</a:t>
            </a:r>
          </a:p>
          <a:p>
            <a:pPr>
              <a:lnSpc>
                <a:spcPct val="150000"/>
              </a:lnSpc>
              <a:defRPr/>
            </a:pPr>
            <a:endParaRPr lang="en-US" sz="2200" i="1" u="sng" dirty="0">
              <a:effectLst>
                <a:outerShdw blurRad="38100" dist="38100" dir="2700000" algn="tl">
                  <a:srgbClr val="000000">
                    <a:alpha val="43137"/>
                  </a:srgbClr>
                </a:outerShdw>
              </a:effectLst>
            </a:endParaRPr>
          </a:p>
          <a:p>
            <a:pPr>
              <a:lnSpc>
                <a:spcPct val="150000"/>
              </a:lnSpc>
              <a:defRPr/>
            </a:pPr>
            <a:endParaRPr lang="en-US" sz="2200" dirty="0"/>
          </a:p>
          <a:p>
            <a:pPr lvl="2">
              <a:lnSpc>
                <a:spcPct val="150000"/>
              </a:lnSpc>
              <a:defRPr/>
            </a:pPr>
            <a:endParaRPr lang="en-US" sz="1400" b="1" i="1" dirty="0">
              <a:latin typeface="High Tower Text" panose="02040502050506030303" pitchFamily="18" charset="0"/>
            </a:endParaRPr>
          </a:p>
          <a:p>
            <a:pPr>
              <a:lnSpc>
                <a:spcPct val="150000"/>
              </a:lnSpc>
              <a:defRPr/>
            </a:pPr>
            <a:endParaRPr lang="en-US" sz="2400" dirty="0"/>
          </a:p>
          <a:p>
            <a:pPr>
              <a:lnSpc>
                <a:spcPct val="150000"/>
              </a:lnSpc>
              <a:defRPr/>
            </a:pPr>
            <a:endParaRPr lang="en-US" sz="2400" dirty="0"/>
          </a:p>
          <a:p>
            <a:pPr>
              <a:lnSpc>
                <a:spcPct val="150000"/>
              </a:lnSpc>
              <a:defRPr/>
            </a:pPr>
            <a:endParaRPr lang="en-US" sz="2400" dirty="0"/>
          </a:p>
        </p:txBody>
      </p:sp>
      <p:pic>
        <p:nvPicPr>
          <p:cNvPr id="9" name="Picture 8"/>
          <p:cNvPicPr>
            <a:picLocks noChangeAspect="1"/>
          </p:cNvPicPr>
          <p:nvPr/>
        </p:nvPicPr>
        <p:blipFill>
          <a:blip r:embed="rId2"/>
          <a:stretch>
            <a:fillRect/>
          </a:stretch>
        </p:blipFill>
        <p:spPr>
          <a:xfrm>
            <a:off x="1524000" y="1355086"/>
            <a:ext cx="1571625" cy="1381125"/>
          </a:xfrm>
          <a:prstGeom prst="rect">
            <a:avLst/>
          </a:prstGeom>
        </p:spPr>
      </p:pic>
      <p:pic>
        <p:nvPicPr>
          <p:cNvPr id="12" name="Picture 11"/>
          <p:cNvPicPr>
            <a:picLocks noChangeAspect="1"/>
          </p:cNvPicPr>
          <p:nvPr/>
        </p:nvPicPr>
        <p:blipFill>
          <a:blip r:embed="rId3"/>
          <a:stretch>
            <a:fillRect/>
          </a:stretch>
        </p:blipFill>
        <p:spPr>
          <a:xfrm>
            <a:off x="4419600" y="1398717"/>
            <a:ext cx="1695450" cy="1343025"/>
          </a:xfrm>
          <a:prstGeom prst="rect">
            <a:avLst/>
          </a:prstGeom>
        </p:spPr>
      </p:pic>
      <p:pic>
        <p:nvPicPr>
          <p:cNvPr id="13" name="Picture 12"/>
          <p:cNvPicPr>
            <a:picLocks noChangeAspect="1"/>
          </p:cNvPicPr>
          <p:nvPr/>
        </p:nvPicPr>
        <p:blipFill>
          <a:blip r:embed="rId4"/>
          <a:stretch>
            <a:fillRect/>
          </a:stretch>
        </p:blipFill>
        <p:spPr>
          <a:xfrm>
            <a:off x="2543713" y="3386138"/>
            <a:ext cx="1933575" cy="1466850"/>
          </a:xfrm>
          <a:prstGeom prst="rect">
            <a:avLst/>
          </a:prstGeom>
        </p:spPr>
      </p:pic>
    </p:spTree>
    <p:extLst>
      <p:ext uri="{BB962C8B-B14F-4D97-AF65-F5344CB8AC3E}">
        <p14:creationId xmlns:p14="http://schemas.microsoft.com/office/powerpoint/2010/main" val="2382061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64</a:t>
            </a:fld>
            <a:endParaRPr lang="en-US" dirty="0"/>
          </a:p>
        </p:txBody>
      </p:sp>
      <p:sp>
        <p:nvSpPr>
          <p:cNvPr id="5" name="Title 1"/>
          <p:cNvSpPr>
            <a:spLocks noGrp="1"/>
          </p:cNvSpPr>
          <p:nvPr>
            <p:ph type="title"/>
          </p:nvPr>
        </p:nvSpPr>
        <p:spPr>
          <a:xfrm>
            <a:off x="385762" y="438150"/>
            <a:ext cx="7391400" cy="553527"/>
          </a:xfrm>
        </p:spPr>
        <p:txBody>
          <a:bodyPr>
            <a:normAutofit/>
          </a:bodyPr>
          <a:lstStyle/>
          <a:p>
            <a:r>
              <a:rPr lang="en-US" altLang="en-US" sz="2600" b="1" dirty="0"/>
              <a:t>Dynamic and Strongly Typed Language</a:t>
            </a:r>
          </a:p>
        </p:txBody>
      </p:sp>
      <p:pic>
        <p:nvPicPr>
          <p:cNvPr id="3" name="Picture 2"/>
          <p:cNvPicPr>
            <a:picLocks noChangeAspect="1"/>
          </p:cNvPicPr>
          <p:nvPr/>
        </p:nvPicPr>
        <p:blipFill>
          <a:blip r:embed="rId2"/>
          <a:stretch>
            <a:fillRect/>
          </a:stretch>
        </p:blipFill>
        <p:spPr>
          <a:xfrm>
            <a:off x="1103978" y="1581150"/>
            <a:ext cx="6486525" cy="2247900"/>
          </a:xfrm>
          <a:prstGeom prst="rect">
            <a:avLst/>
          </a:prstGeom>
        </p:spPr>
      </p:pic>
    </p:spTree>
    <p:extLst>
      <p:ext uri="{BB962C8B-B14F-4D97-AF65-F5344CB8AC3E}">
        <p14:creationId xmlns:p14="http://schemas.microsoft.com/office/powerpoint/2010/main" val="28480138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65</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Operators:</a:t>
            </a:r>
          </a:p>
        </p:txBody>
      </p:sp>
      <p:sp>
        <p:nvSpPr>
          <p:cNvPr id="6" name="Content Placeholder 2"/>
          <p:cNvSpPr>
            <a:spLocks noGrp="1"/>
          </p:cNvSpPr>
          <p:nvPr>
            <p:ph idx="1"/>
          </p:nvPr>
        </p:nvSpPr>
        <p:spPr>
          <a:xfrm>
            <a:off x="228600" y="705159"/>
            <a:ext cx="8686800" cy="3887277"/>
          </a:xfrm>
        </p:spPr>
        <p:txBody>
          <a:bodyPr numCol="1">
            <a:normAutofit/>
          </a:bodyPr>
          <a:lstStyle/>
          <a:p>
            <a:pPr marL="0" indent="0">
              <a:lnSpc>
                <a:spcPct val="150000"/>
              </a:lnSpc>
              <a:buNone/>
              <a:defRPr/>
            </a:pPr>
            <a:r>
              <a:rPr lang="en-US" sz="2000" b="1" dirty="0"/>
              <a:t>Arithmetic Operators</a:t>
            </a:r>
          </a:p>
        </p:txBody>
      </p:sp>
      <p:pic>
        <p:nvPicPr>
          <p:cNvPr id="2" name="Picture 1"/>
          <p:cNvPicPr>
            <a:picLocks noChangeAspect="1"/>
          </p:cNvPicPr>
          <p:nvPr/>
        </p:nvPicPr>
        <p:blipFill>
          <a:blip r:embed="rId2"/>
          <a:stretch>
            <a:fillRect/>
          </a:stretch>
        </p:blipFill>
        <p:spPr>
          <a:xfrm>
            <a:off x="341211" y="1258686"/>
            <a:ext cx="8367712" cy="3729000"/>
          </a:xfrm>
          <a:prstGeom prst="rect">
            <a:avLst/>
          </a:prstGeom>
        </p:spPr>
      </p:pic>
    </p:spTree>
    <p:extLst>
      <p:ext uri="{BB962C8B-B14F-4D97-AF65-F5344CB8AC3E}">
        <p14:creationId xmlns:p14="http://schemas.microsoft.com/office/powerpoint/2010/main" val="4103525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66</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en-US" altLang="en-US" sz="2600" b="1" dirty="0"/>
              <a:t>Operators:</a:t>
            </a:r>
          </a:p>
        </p:txBody>
      </p:sp>
      <p:pic>
        <p:nvPicPr>
          <p:cNvPr id="7" name="Picture 6"/>
          <p:cNvPicPr>
            <a:picLocks noChangeAspect="1"/>
          </p:cNvPicPr>
          <p:nvPr/>
        </p:nvPicPr>
        <p:blipFill>
          <a:blip r:embed="rId2"/>
          <a:stretch>
            <a:fillRect/>
          </a:stretch>
        </p:blipFill>
        <p:spPr>
          <a:xfrm>
            <a:off x="228600" y="705159"/>
            <a:ext cx="8658225" cy="4343400"/>
          </a:xfrm>
          <a:prstGeom prst="rect">
            <a:avLst/>
          </a:prstGeom>
        </p:spPr>
      </p:pic>
    </p:spTree>
    <p:extLst>
      <p:ext uri="{BB962C8B-B14F-4D97-AF65-F5344CB8AC3E}">
        <p14:creationId xmlns:p14="http://schemas.microsoft.com/office/powerpoint/2010/main" val="749537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67</a:t>
            </a:fld>
            <a:endParaRPr lang="en-US" dirty="0"/>
          </a:p>
        </p:txBody>
      </p:sp>
      <p:sp>
        <p:nvSpPr>
          <p:cNvPr id="5" name="Title 1"/>
          <p:cNvSpPr>
            <a:spLocks noGrp="1"/>
          </p:cNvSpPr>
          <p:nvPr>
            <p:ph type="title"/>
          </p:nvPr>
        </p:nvSpPr>
        <p:spPr>
          <a:xfrm>
            <a:off x="533400" y="209550"/>
            <a:ext cx="7391400" cy="553527"/>
          </a:xfrm>
        </p:spPr>
        <p:txBody>
          <a:bodyPr>
            <a:normAutofit/>
          </a:bodyPr>
          <a:lstStyle/>
          <a:p>
            <a:r>
              <a:rPr lang="fa-IR" altLang="en-US" sz="2600" b="1" dirty="0"/>
              <a:t>نکات کلیدی تا الان</a:t>
            </a:r>
            <a:endParaRPr lang="en-US" altLang="en-US" sz="2600" b="1" dirty="0"/>
          </a:p>
        </p:txBody>
      </p:sp>
      <p:sp>
        <p:nvSpPr>
          <p:cNvPr id="2" name="Rectangle 1"/>
          <p:cNvSpPr/>
          <p:nvPr/>
        </p:nvSpPr>
        <p:spPr>
          <a:xfrm>
            <a:off x="381000" y="838475"/>
            <a:ext cx="8229600" cy="923330"/>
          </a:xfrm>
          <a:prstGeom prst="rect">
            <a:avLst/>
          </a:prstGeom>
        </p:spPr>
        <p:txBody>
          <a:bodyPr wrap="square" numCol="1" rtlCol="1">
            <a:spAutoFit/>
          </a:bodyPr>
          <a:lstStyle/>
          <a:p>
            <a:pPr marL="285750" indent="-285750" algn="r" rtl="1">
              <a:lnSpc>
                <a:spcPct val="150000"/>
              </a:lnSpc>
              <a:buFont typeface="Arial" panose="020B0604020202020204" pitchFamily="34" charset="0"/>
              <a:buChar char="•"/>
            </a:pPr>
            <a:r>
              <a:rPr lang="fa-IR" dirty="0">
                <a:latin typeface="Times New Roman" panose="02020603050405020304" pitchFamily="18" charset="0"/>
                <a:cs typeface="B Nazanin" panose="020B0604020202020204" charset="-78"/>
              </a:rPr>
              <a:t>با </a:t>
            </a:r>
            <a:r>
              <a:rPr lang="en-US" dirty="0">
                <a:latin typeface="Times New Roman" panose="02020603050405020304" pitchFamily="18" charset="0"/>
                <a:cs typeface="B Nazanin" panose="020B0604020202020204" charset="-78"/>
              </a:rPr>
              <a:t>Data type</a:t>
            </a:r>
            <a:r>
              <a:rPr lang="fa-IR" dirty="0">
                <a:latin typeface="Times New Roman" panose="02020603050405020304" pitchFamily="18" charset="0"/>
                <a:cs typeface="B Nazanin" panose="020B0604020202020204" charset="-78"/>
              </a:rPr>
              <a:t> ها آشنا شدیم و فهمیدیم که با تابع </a:t>
            </a:r>
            <a:r>
              <a:rPr lang="en-US" dirty="0">
                <a:latin typeface="Times New Roman" panose="02020603050405020304" pitchFamily="18" charset="0"/>
                <a:cs typeface="B Nazanin" panose="020B0604020202020204" charset="-78"/>
              </a:rPr>
              <a:t>type()</a:t>
            </a:r>
            <a:r>
              <a:rPr lang="fa-IR" dirty="0">
                <a:latin typeface="Times New Roman" panose="02020603050405020304" pitchFamily="18" charset="0"/>
                <a:cs typeface="B Nazanin" panose="020B0604020202020204" charset="-78"/>
              </a:rPr>
              <a:t> نوع داده را می توانیم تشخیص دهیم.</a:t>
            </a:r>
            <a:endParaRPr lang="en-US" dirty="0">
              <a:latin typeface="Times New Roman" panose="02020603050405020304" pitchFamily="18" charset="0"/>
              <a:cs typeface="B Nazanin" panose="020B0604020202020204" charset="-78"/>
            </a:endParaRPr>
          </a:p>
          <a:p>
            <a:pPr marL="285750" indent="-285750" algn="r" rtl="1">
              <a:lnSpc>
                <a:spcPct val="150000"/>
              </a:lnSpc>
              <a:buFont typeface="Arial" panose="020B0604020202020204" pitchFamily="34" charset="0"/>
              <a:buChar char="•"/>
            </a:pPr>
            <a:r>
              <a:rPr lang="fa-IR" dirty="0">
                <a:latin typeface="Times New Roman" panose="02020603050405020304" pitchFamily="18" charset="0"/>
                <a:cs typeface="B Nazanin" panose="020B0604020202020204" charset="-78"/>
              </a:rPr>
              <a:t>با توابع</a:t>
            </a:r>
            <a:r>
              <a:rPr lang="en-US" dirty="0">
                <a:latin typeface="Times New Roman" panose="02020603050405020304" pitchFamily="18" charset="0"/>
                <a:cs typeface="B Nazanin" panose="020B0604020202020204" charset="-78"/>
              </a:rPr>
              <a:t> </a:t>
            </a:r>
            <a:r>
              <a:rPr lang="en-US" dirty="0"/>
              <a:t>float() </a:t>
            </a:r>
            <a:r>
              <a:rPr lang="fa-IR" dirty="0"/>
              <a:t> و </a:t>
            </a:r>
            <a:r>
              <a:rPr lang="en-US" dirty="0" err="1"/>
              <a:t>str</a:t>
            </a:r>
            <a:r>
              <a:rPr lang="en-US" dirty="0"/>
              <a:t>()</a:t>
            </a:r>
            <a:r>
              <a:rPr lang="fa-IR" dirty="0">
                <a:latin typeface="Times New Roman" panose="02020603050405020304" pitchFamily="18" charset="0"/>
                <a:cs typeface="B Nazanin" panose="020B0604020202020204" charset="-78"/>
              </a:rPr>
              <a:t> و </a:t>
            </a:r>
            <a:r>
              <a:rPr lang="en-US" dirty="0"/>
              <a:t>int()</a:t>
            </a:r>
            <a:r>
              <a:rPr lang="fa-IR" dirty="0">
                <a:latin typeface="Times New Roman" panose="02020603050405020304" pitchFamily="18" charset="0"/>
                <a:cs typeface="B Nazanin" panose="020B0604020202020204" charset="-78"/>
              </a:rPr>
              <a:t> تبدیل انواع داده ها آشنا شدیم.</a:t>
            </a:r>
          </a:p>
        </p:txBody>
      </p:sp>
    </p:spTree>
    <p:extLst>
      <p:ext uri="{BB962C8B-B14F-4D97-AF65-F5344CB8AC3E}">
        <p14:creationId xmlns:p14="http://schemas.microsoft.com/office/powerpoint/2010/main" val="399621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68</a:t>
            </a:fld>
            <a:endParaRPr lang="en-US" dirty="0"/>
          </a:p>
        </p:txBody>
      </p:sp>
      <p:sp>
        <p:nvSpPr>
          <p:cNvPr id="5" name="Title 1"/>
          <p:cNvSpPr>
            <a:spLocks noGrp="1"/>
          </p:cNvSpPr>
          <p:nvPr>
            <p:ph type="title"/>
          </p:nvPr>
        </p:nvSpPr>
        <p:spPr>
          <a:xfrm>
            <a:off x="489155" y="151632"/>
            <a:ext cx="7391400" cy="553527"/>
          </a:xfrm>
        </p:spPr>
        <p:txBody>
          <a:bodyPr>
            <a:normAutofit/>
          </a:bodyPr>
          <a:lstStyle/>
          <a:p>
            <a:r>
              <a:rPr lang="fa-IR" altLang="en-US" sz="2600" b="1" dirty="0"/>
              <a:t>تمرین</a:t>
            </a:r>
            <a:endParaRPr lang="en-US" altLang="en-US" sz="2600" b="1" dirty="0"/>
          </a:p>
        </p:txBody>
      </p:sp>
      <p:sp>
        <p:nvSpPr>
          <p:cNvPr id="6" name="Content Placeholder 2"/>
          <p:cNvSpPr>
            <a:spLocks noGrp="1"/>
          </p:cNvSpPr>
          <p:nvPr>
            <p:ph idx="1"/>
          </p:nvPr>
        </p:nvSpPr>
        <p:spPr>
          <a:xfrm>
            <a:off x="228600" y="1077633"/>
            <a:ext cx="8686800" cy="3342967"/>
          </a:xfrm>
        </p:spPr>
        <p:txBody>
          <a:bodyPr numCol="1">
            <a:normAutofit/>
          </a:bodyPr>
          <a:lstStyle/>
          <a:p>
            <a:pPr marL="457200" indent="-457200" algn="r" rtl="1">
              <a:lnSpc>
                <a:spcPct val="150000"/>
              </a:lnSpc>
              <a:buFont typeface="+mj-lt"/>
              <a:buAutoNum type="arabicPeriod"/>
              <a:defRPr/>
            </a:pPr>
            <a:r>
              <a:rPr lang="fa-IR" sz="2200" dirty="0"/>
              <a:t>برنامه ای بنویسید که تعداد روز را بگیرد و تعداد سال، هفته و روز را برگرداند. (راهنمایی 375 روز معادل 1 سال و 1 هفته و 3 روز است)(هرسال را 365 روز حساب کنید.)</a:t>
            </a:r>
          </a:p>
          <a:p>
            <a:pPr marL="457200" indent="-457200" algn="r" rtl="1">
              <a:lnSpc>
                <a:spcPct val="150000"/>
              </a:lnSpc>
              <a:buFont typeface="+mj-lt"/>
              <a:buAutoNum type="arabicPeriod"/>
              <a:defRPr/>
            </a:pPr>
            <a:r>
              <a:rPr lang="fa-IR" sz="2200" dirty="0"/>
              <a:t>برنامه تبدیل سانتیگراد به فارنهایت (فرمول</a:t>
            </a:r>
            <a:r>
              <a:rPr lang="fa-IR" sz="1800" dirty="0"/>
              <a:t> </a:t>
            </a:r>
            <a:r>
              <a:rPr lang="fa-IR" sz="1800" b="1" dirty="0"/>
              <a:t>32+ (1.8*سانتی گراد )=فارنهایت </a:t>
            </a:r>
            <a:r>
              <a:rPr lang="fa-IR" sz="1400" dirty="0"/>
              <a:t>)</a:t>
            </a:r>
            <a:endParaRPr lang="en-US" sz="1800" dirty="0"/>
          </a:p>
          <a:p>
            <a:pPr lvl="1">
              <a:lnSpc>
                <a:spcPct val="150000"/>
              </a:lnSpc>
              <a:defRPr/>
            </a:pPr>
            <a:endParaRPr lang="en-US" sz="2000" dirty="0"/>
          </a:p>
          <a:p>
            <a:pPr lvl="2">
              <a:lnSpc>
                <a:spcPct val="150000"/>
              </a:lnSpc>
              <a:defRPr/>
            </a:pPr>
            <a:endParaRPr lang="en-US" sz="1400" b="1" i="1" dirty="0">
              <a:latin typeface="High Tower Text" panose="02040502050506030303" pitchFamily="18" charset="0"/>
            </a:endParaRPr>
          </a:p>
          <a:p>
            <a:pPr>
              <a:lnSpc>
                <a:spcPct val="150000"/>
              </a:lnSpc>
              <a:defRPr/>
            </a:pPr>
            <a:endParaRPr lang="en-US" sz="2400" dirty="0"/>
          </a:p>
          <a:p>
            <a:pPr>
              <a:lnSpc>
                <a:spcPct val="150000"/>
              </a:lnSpc>
              <a:defRPr/>
            </a:pPr>
            <a:endParaRPr lang="en-US" sz="2400" dirty="0"/>
          </a:p>
          <a:p>
            <a:pPr>
              <a:lnSpc>
                <a:spcPct val="150000"/>
              </a:lnSpc>
              <a:defRPr/>
            </a:pPr>
            <a:endParaRPr lang="en-US" sz="2400" dirty="0"/>
          </a:p>
        </p:txBody>
      </p:sp>
    </p:spTree>
    <p:extLst>
      <p:ext uri="{BB962C8B-B14F-4D97-AF65-F5344CB8AC3E}">
        <p14:creationId xmlns:p14="http://schemas.microsoft.com/office/powerpoint/2010/main" val="1961679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7</a:t>
            </a:fld>
            <a:endParaRPr lang="en-US" dirty="0"/>
          </a:p>
        </p:txBody>
      </p:sp>
      <p:sp>
        <p:nvSpPr>
          <p:cNvPr id="14" name="TextBox 13"/>
          <p:cNvSpPr txBox="1"/>
          <p:nvPr/>
        </p:nvSpPr>
        <p:spPr>
          <a:xfrm>
            <a:off x="5755640" y="128885"/>
            <a:ext cx="2157963" cy="461665"/>
          </a:xfrm>
          <a:prstGeom prst="rect">
            <a:avLst/>
          </a:prstGeom>
          <a:noFill/>
        </p:spPr>
        <p:txBody>
          <a:bodyPr wrap="none" rtlCol="0">
            <a:spAutoFit/>
          </a:bodyPr>
          <a:lstStyle/>
          <a:p>
            <a:r>
              <a:rPr lang="fa-IR" sz="2400" dirty="0">
                <a:cs typeface="B Titr" panose="00000700000000000000" pitchFamily="2" charset="-78"/>
              </a:rPr>
              <a:t>زبان برنامه نویسی</a:t>
            </a:r>
            <a:endParaRPr lang="en-US" sz="2400" dirty="0">
              <a:cs typeface="B Titr" panose="00000700000000000000" pitchFamily="2" charset="-78"/>
            </a:endParaRPr>
          </a:p>
        </p:txBody>
      </p:sp>
      <p:cxnSp>
        <p:nvCxnSpPr>
          <p:cNvPr id="16" name="Straight Connector 15"/>
          <p:cNvCxnSpPr/>
          <p:nvPr/>
        </p:nvCxnSpPr>
        <p:spPr>
          <a:xfrm>
            <a:off x="6423008" y="590550"/>
            <a:ext cx="152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4777461" y="719002"/>
            <a:ext cx="3544642" cy="20813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02" y="590550"/>
            <a:ext cx="3952875" cy="3771900"/>
          </a:xfrm>
          <a:prstGeom prst="rect">
            <a:avLst/>
          </a:prstGeom>
        </p:spPr>
      </p:pic>
    </p:spTree>
    <p:extLst>
      <p:ext uri="{BB962C8B-B14F-4D97-AF65-F5344CB8AC3E}">
        <p14:creationId xmlns:p14="http://schemas.microsoft.com/office/powerpoint/2010/main" val="292466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637A9-119A-49DA-BD12-AAC58B377D80}" type="slidenum">
              <a:rPr lang="en-US" smtClean="0"/>
              <a:pPr/>
              <a:t>8</a:t>
            </a:fld>
            <a:endParaRPr lang="en-US" dirty="0"/>
          </a:p>
        </p:txBody>
      </p:sp>
      <p:sp>
        <p:nvSpPr>
          <p:cNvPr id="14" name="TextBox 13"/>
          <p:cNvSpPr txBox="1"/>
          <p:nvPr/>
        </p:nvSpPr>
        <p:spPr>
          <a:xfrm>
            <a:off x="5755640" y="128885"/>
            <a:ext cx="2157963" cy="461665"/>
          </a:xfrm>
          <a:prstGeom prst="rect">
            <a:avLst/>
          </a:prstGeom>
          <a:noFill/>
        </p:spPr>
        <p:txBody>
          <a:bodyPr wrap="none" rtlCol="0">
            <a:spAutoFit/>
          </a:bodyPr>
          <a:lstStyle/>
          <a:p>
            <a:r>
              <a:rPr lang="fa-IR" sz="2400" dirty="0">
                <a:cs typeface="B Titr" panose="00000700000000000000" pitchFamily="2" charset="-78"/>
              </a:rPr>
              <a:t>زبان برنامه نویسی</a:t>
            </a:r>
            <a:endParaRPr lang="en-US" sz="2400" dirty="0">
              <a:cs typeface="B Titr" panose="00000700000000000000" pitchFamily="2" charset="-78"/>
            </a:endParaRPr>
          </a:p>
        </p:txBody>
      </p:sp>
      <p:cxnSp>
        <p:nvCxnSpPr>
          <p:cNvPr id="16" name="Straight Connector 15"/>
          <p:cNvCxnSpPr/>
          <p:nvPr/>
        </p:nvCxnSpPr>
        <p:spPr>
          <a:xfrm>
            <a:off x="6423008" y="590550"/>
            <a:ext cx="152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4777461" y="719002"/>
            <a:ext cx="3544642" cy="20813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47" y="368545"/>
            <a:ext cx="3952875" cy="3771900"/>
          </a:xfrm>
          <a:prstGeom prst="rect">
            <a:avLst/>
          </a:prstGeom>
        </p:spPr>
      </p:pic>
      <p:pic>
        <p:nvPicPr>
          <p:cNvPr id="5" name="Picture 4"/>
          <p:cNvPicPr>
            <a:picLocks noChangeAspect="1"/>
          </p:cNvPicPr>
          <p:nvPr/>
        </p:nvPicPr>
        <p:blipFill>
          <a:blip r:embed="rId4"/>
          <a:stretch>
            <a:fillRect/>
          </a:stretch>
        </p:blipFill>
        <p:spPr>
          <a:xfrm>
            <a:off x="4267200" y="2814113"/>
            <a:ext cx="3573614" cy="1973130"/>
          </a:xfrm>
          <a:prstGeom prst="rect">
            <a:avLst/>
          </a:prstGeom>
        </p:spPr>
      </p:pic>
      <p:sp>
        <p:nvSpPr>
          <p:cNvPr id="6" name="Rectangle 5"/>
          <p:cNvSpPr/>
          <p:nvPr/>
        </p:nvSpPr>
        <p:spPr>
          <a:xfrm>
            <a:off x="175724" y="4140912"/>
            <a:ext cx="3862876" cy="646331"/>
          </a:xfrm>
          <a:prstGeom prst="rect">
            <a:avLst/>
          </a:prstGeom>
        </p:spPr>
        <p:txBody>
          <a:bodyPr wrap="square">
            <a:spAutoFit/>
          </a:bodyPr>
          <a:lstStyle/>
          <a:p>
            <a:r>
              <a:rPr lang="en-US" dirty="0"/>
              <a:t>Roughly 6,500 languages are spoken in the world today.</a:t>
            </a:r>
          </a:p>
        </p:txBody>
      </p:sp>
    </p:spTree>
    <p:extLst>
      <p:ext uri="{BB962C8B-B14F-4D97-AF65-F5344CB8AC3E}">
        <p14:creationId xmlns:p14="http://schemas.microsoft.com/office/powerpoint/2010/main" val="1469792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ndies programming languages of 20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361950"/>
            <a:ext cx="7685002" cy="39125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629637A9-119A-49DA-BD12-AAC58B377D80}" type="slidenum">
              <a:rPr lang="en-US" smtClean="0"/>
              <a:pPr/>
              <a:t>9</a:t>
            </a:fld>
            <a:endParaRPr lang="en-US" dirty="0"/>
          </a:p>
        </p:txBody>
      </p:sp>
      <p:sp>
        <p:nvSpPr>
          <p:cNvPr id="14" name="TextBox 13"/>
          <p:cNvSpPr txBox="1"/>
          <p:nvPr/>
        </p:nvSpPr>
        <p:spPr>
          <a:xfrm>
            <a:off x="5755640" y="128885"/>
            <a:ext cx="2157963" cy="461665"/>
          </a:xfrm>
          <a:prstGeom prst="rect">
            <a:avLst/>
          </a:prstGeom>
          <a:noFill/>
        </p:spPr>
        <p:txBody>
          <a:bodyPr wrap="none" rtlCol="0">
            <a:spAutoFit/>
          </a:bodyPr>
          <a:lstStyle/>
          <a:p>
            <a:r>
              <a:rPr lang="fa-IR" sz="2400" dirty="0">
                <a:cs typeface="B Titr" panose="00000700000000000000" pitchFamily="2" charset="-78"/>
              </a:rPr>
              <a:t>زبان برنامه نویسی</a:t>
            </a:r>
            <a:endParaRPr lang="en-US" sz="2400" dirty="0">
              <a:cs typeface="B Titr" panose="00000700000000000000" pitchFamily="2" charset="-78"/>
            </a:endParaRPr>
          </a:p>
        </p:txBody>
      </p:sp>
      <p:cxnSp>
        <p:nvCxnSpPr>
          <p:cNvPr id="16" name="Straight Connector 15"/>
          <p:cNvCxnSpPr/>
          <p:nvPr/>
        </p:nvCxnSpPr>
        <p:spPr>
          <a:xfrm>
            <a:off x="6423008" y="590550"/>
            <a:ext cx="152400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hlinkClick r:id="rId3"/>
          </p:cNvPr>
          <p:cNvSpPr/>
          <p:nvPr/>
        </p:nvSpPr>
        <p:spPr>
          <a:xfrm>
            <a:off x="914400" y="4336209"/>
            <a:ext cx="6705600" cy="369332"/>
          </a:xfrm>
          <a:prstGeom prst="rect">
            <a:avLst/>
          </a:prstGeom>
        </p:spPr>
        <p:txBody>
          <a:bodyPr wrap="square">
            <a:spAutoFit/>
          </a:bodyPr>
          <a:lstStyle/>
          <a:p>
            <a:r>
              <a:rPr lang="en-US" dirty="0"/>
              <a:t>https://en.wikipedia.org/wiki/List_of_programming_languages</a:t>
            </a:r>
          </a:p>
        </p:txBody>
      </p:sp>
    </p:spTree>
    <p:extLst>
      <p:ext uri="{BB962C8B-B14F-4D97-AF65-F5344CB8AC3E}">
        <p14:creationId xmlns:p14="http://schemas.microsoft.com/office/powerpoint/2010/main" val="3413638252"/>
      </p:ext>
    </p:extLst>
  </p:cSld>
  <p:clrMapOvr>
    <a:masterClrMapping/>
  </p:clrMapOvr>
</p:sld>
</file>

<file path=ppt/theme/theme1.xml><?xml version="1.0" encoding="utf-8"?>
<a:theme xmlns:a="http://schemas.openxmlformats.org/drawingml/2006/main" name="Office Theme">
  <a:themeElements>
    <a:clrScheme name="Custom 10">
      <a:dk1>
        <a:srgbClr val="021828"/>
      </a:dk1>
      <a:lt1>
        <a:sysClr val="window" lastClr="FFFFFF"/>
      </a:lt1>
      <a:dk2>
        <a:srgbClr val="021828"/>
      </a:dk2>
      <a:lt2>
        <a:srgbClr val="B4DCFA"/>
      </a:lt2>
      <a:accent1>
        <a:srgbClr val="063C64"/>
      </a:accent1>
      <a:accent2>
        <a:srgbClr val="0D78C9"/>
      </a:accent2>
      <a:accent3>
        <a:srgbClr val="0D78C9"/>
      </a:accent3>
      <a:accent4>
        <a:srgbClr val="4FACF3"/>
      </a:accent4>
      <a:accent5>
        <a:srgbClr val="FF8021"/>
      </a:accent5>
      <a:accent6>
        <a:srgbClr val="F14124"/>
      </a:accent6>
      <a:hlink>
        <a:srgbClr val="021828"/>
      </a:hlink>
      <a:folHlink>
        <a:srgbClr val="063C64"/>
      </a:folHlink>
    </a:clrScheme>
    <a:fontScheme name="Custom 1">
      <a:majorFont>
        <a:latin typeface="Tahoma"/>
        <a:ea typeface=""/>
        <a:cs typeface="B Koodak"/>
      </a:majorFont>
      <a:minorFont>
        <a:latin typeface="Tahoma"/>
        <a:ea typeface=""/>
        <a:cs typeface="B Koodak"/>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6000</TotalTime>
  <Words>2026</Words>
  <Application>Microsoft Office PowerPoint</Application>
  <PresentationFormat>On-screen Show (16:9)</PresentationFormat>
  <Paragraphs>426</Paragraphs>
  <Slides>68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High Tower Text</vt:lpstr>
      <vt:lpstr>Arial</vt:lpstr>
      <vt:lpstr>B Titr</vt:lpstr>
      <vt:lpstr>B Nazanin</vt:lpstr>
      <vt:lpstr>Wingdings</vt:lpstr>
      <vt:lpstr>Times New Roman</vt:lpstr>
      <vt:lpstr>Office Theme</vt:lpstr>
      <vt:lpstr>مدرس: سعید مصطفایی کارشناس ارشد مهندسی فناوری اطلاعات دانشگاه تربیت مدرس تهران</vt:lpstr>
      <vt:lpstr>موضوعات مورد بحث</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محبوبیت پایتون</vt:lpstr>
      <vt:lpstr>محبوبیت پایتون</vt:lpstr>
      <vt:lpstr>محبوبیت پایتون</vt:lpstr>
      <vt:lpstr>محبوبیت پایتون</vt:lpstr>
      <vt:lpstr>محبوبیت پایتون</vt:lpstr>
      <vt:lpstr>محبوبیت پایتون</vt:lpstr>
      <vt:lpstr>محبوبیت پایتون</vt:lpstr>
      <vt:lpstr>محبوبیت پایتون</vt:lpstr>
      <vt:lpstr>محبوبیت پایتون</vt:lpstr>
      <vt:lpstr>محبوبیت پایتون</vt:lpstr>
      <vt:lpstr>محبوبیت پایتون</vt:lpstr>
      <vt:lpstr>ویژگی های پایتون</vt:lpstr>
      <vt:lpstr>ویژگی های پایتون</vt:lpstr>
      <vt:lpstr>ویژگی های پایتون</vt:lpstr>
      <vt:lpstr>ویژگی های پایتون</vt:lpstr>
      <vt:lpstr>ویژگی های پایتون</vt:lpstr>
      <vt:lpstr>ویژگی های پایتون</vt:lpstr>
      <vt:lpstr>ویژگی های پایتون</vt:lpstr>
      <vt:lpstr>ویژگی های پایتون</vt:lpstr>
      <vt:lpstr>ویژگی های پایتون</vt:lpstr>
      <vt:lpstr>ویژگی های پایتون</vt:lpstr>
      <vt:lpstr>موضوعات مورد بحث</vt:lpstr>
      <vt:lpstr>تاریخچه پایتون</vt:lpstr>
      <vt:lpstr>کاربردهای پایتون</vt:lpstr>
      <vt:lpstr>PowerPoint Presentation</vt:lpstr>
      <vt:lpstr>PowerPoint Presentation</vt:lpstr>
      <vt:lpstr>موضوعات مورد بحث</vt:lpstr>
      <vt:lpstr>بهترین روش یادگیری پایتون</vt:lpstr>
      <vt:lpstr>موضوعات مورد بحث</vt:lpstr>
      <vt:lpstr>نصب پایتون</vt:lpstr>
      <vt:lpstr>شروع کار با پایتون</vt:lpstr>
      <vt:lpstr>شروع کار با پایتون</vt:lpstr>
      <vt:lpstr>شروع کار با پایتون</vt:lpstr>
      <vt:lpstr>شروع کار با پایتون</vt:lpstr>
      <vt:lpstr>شروع کار با پایتون</vt:lpstr>
      <vt:lpstr>شروع کار با پایتون</vt:lpstr>
      <vt:lpstr>Variables:</vt:lpstr>
      <vt:lpstr>Variables:</vt:lpstr>
      <vt:lpstr>Variables:</vt:lpstr>
      <vt:lpstr>Operators:</vt:lpstr>
      <vt:lpstr>Operators:</vt:lpstr>
      <vt:lpstr>Operators:</vt:lpstr>
      <vt:lpstr>Precedence and Associativity:</vt:lpstr>
      <vt:lpstr>Operators:</vt:lpstr>
      <vt:lpstr>Indentation:</vt:lpstr>
      <vt:lpstr>Indentation:</vt:lpstr>
      <vt:lpstr>Indentation:</vt:lpstr>
      <vt:lpstr>Suites Can Contain Embedded Suites</vt:lpstr>
      <vt:lpstr>تمرین</vt:lpstr>
      <vt:lpstr>نکات کلیدی تا الان</vt:lpstr>
      <vt:lpstr>Data Types:</vt:lpstr>
      <vt:lpstr>Type Conversions</vt:lpstr>
      <vt:lpstr>The type() Function</vt:lpstr>
      <vt:lpstr>Dynamic and Strongly Typed Language</vt:lpstr>
      <vt:lpstr>Operators:</vt:lpstr>
      <vt:lpstr>Operators:</vt:lpstr>
      <vt:lpstr>نکات کلیدی تا الان</vt:lpstr>
      <vt:lpstr>تمرین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عنوان آموزش</dc:title>
  <dc:creator>Sahandar</dc:creator>
  <cp:lastModifiedBy>Teacher-1</cp:lastModifiedBy>
  <cp:revision>473</cp:revision>
  <dcterms:created xsi:type="dcterms:W3CDTF">2014-04-19T07:31:23Z</dcterms:created>
  <dcterms:modified xsi:type="dcterms:W3CDTF">2025-01-10T07:44:35Z</dcterms:modified>
</cp:coreProperties>
</file>